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8" r:id="rId3"/>
    <p:sldId id="277" r:id="rId4"/>
    <p:sldId id="258" r:id="rId5"/>
    <p:sldId id="259" r:id="rId6"/>
    <p:sldId id="263" r:id="rId7"/>
    <p:sldId id="260" r:id="rId8"/>
    <p:sldId id="262"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60" y="3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EF9AF5A-AA32-4900-B2EA-B0D23E5642AB}" type="datetimeFigureOut">
              <a:rPr lang="ru-RU" smtClean="0"/>
              <a:pPr/>
              <a:t>28.11.2020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BD3377-2F02-4BCD-94D1-33F16229640F}"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EF9AF5A-AA32-4900-B2EA-B0D23E5642AB}" type="datetimeFigureOut">
              <a:rPr lang="ru-RU" smtClean="0"/>
              <a:pPr/>
              <a:t>28.11.2020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BD3377-2F02-4BCD-94D1-33F16229640F}"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EF9AF5A-AA32-4900-B2EA-B0D23E5642AB}" type="datetimeFigureOut">
              <a:rPr lang="ru-RU" smtClean="0"/>
              <a:pPr/>
              <a:t>28.11.2020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BD3377-2F02-4BCD-94D1-33F16229640F}"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EF9AF5A-AA32-4900-B2EA-B0D23E5642AB}" type="datetimeFigureOut">
              <a:rPr lang="ru-RU" smtClean="0"/>
              <a:pPr/>
              <a:t>28.11.2020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BD3377-2F02-4BCD-94D1-33F16229640F}"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EF9AF5A-AA32-4900-B2EA-B0D23E5642AB}" type="datetimeFigureOut">
              <a:rPr lang="ru-RU" smtClean="0"/>
              <a:pPr/>
              <a:t>28.11.2020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BD3377-2F02-4BCD-94D1-33F16229640F}"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EF9AF5A-AA32-4900-B2EA-B0D23E5642AB}" type="datetimeFigureOut">
              <a:rPr lang="ru-RU" smtClean="0"/>
              <a:pPr/>
              <a:t>28.11.2020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5BD3377-2F02-4BCD-94D1-33F16229640F}"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EF9AF5A-AA32-4900-B2EA-B0D23E5642AB}" type="datetimeFigureOut">
              <a:rPr lang="ru-RU" smtClean="0"/>
              <a:pPr/>
              <a:t>28.11.2020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5BD3377-2F02-4BCD-94D1-33F16229640F}"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EF9AF5A-AA32-4900-B2EA-B0D23E5642AB}" type="datetimeFigureOut">
              <a:rPr lang="ru-RU" smtClean="0"/>
              <a:pPr/>
              <a:t>28.11.2020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5BD3377-2F02-4BCD-94D1-33F16229640F}"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EF9AF5A-AA32-4900-B2EA-B0D23E5642AB}" type="datetimeFigureOut">
              <a:rPr lang="ru-RU" smtClean="0"/>
              <a:pPr/>
              <a:t>28.11.2020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5BD3377-2F02-4BCD-94D1-33F16229640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EF9AF5A-AA32-4900-B2EA-B0D23E5642AB}" type="datetimeFigureOut">
              <a:rPr lang="ru-RU" smtClean="0"/>
              <a:pPr/>
              <a:t>28.11.2020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5BD3377-2F02-4BCD-94D1-33F16229640F}"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EF9AF5A-AA32-4900-B2EA-B0D23E5642AB}" type="datetimeFigureOut">
              <a:rPr lang="ru-RU" smtClean="0"/>
              <a:pPr/>
              <a:t>28.11.2020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5BD3377-2F02-4BCD-94D1-33F16229640F}"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F9AF5A-AA32-4900-B2EA-B0D23E5642AB}" type="datetimeFigureOut">
              <a:rPr lang="ru-RU" smtClean="0"/>
              <a:pPr/>
              <a:t>28.11.2020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BD3377-2F02-4BCD-94D1-33F16229640F}"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hyperlink" Target="http://www.tabor24.com.ua/Zageszczarka-do-koparki-%D0%B3%D1%80%D1%83%D0%BD%D1%82%D0%BE%D1%83%D0%BF%D0%BB%D0%BE%D1%82%D0%BD%D1%8F%D1%8E%D1%89%D0%B0%D1%8F-%D0%BC%D0%B0%D1%88%D0%B8%D0%BD%D0%B0-%D1%82%D1%80%D0%B0%D0%BC%D0%B1%D1%83%D1%8E%D1%89%D0%B0%D1%8F-%D0%BC%D0%B0%D1%88%D0%B8%D0%BD%D0%B0/o/105371" TargetMode="External"/><Relationship Id="rId13" Type="http://schemas.openxmlformats.org/officeDocument/2006/relationships/image" Target="../media/image9.jpeg"/><Relationship Id="rId3" Type="http://schemas.openxmlformats.org/officeDocument/2006/relationships/image" Target="../media/image2.jpeg"/><Relationship Id="rId7" Type="http://schemas.openxmlformats.org/officeDocument/2006/relationships/image" Target="../media/image4.jpeg"/><Relationship Id="rId12" Type="http://schemas.openxmlformats.org/officeDocument/2006/relationships/image" Target="../media/image8.jpeg"/><Relationship Id="rId2" Type="http://schemas.openxmlformats.org/officeDocument/2006/relationships/hyperlink" Target="http://www.tabor24.com.ua/WEBER-CR-1-R-%D0%B3%D1%80%D1%83%D0%BD%D1%82%D0%BE%D1%83%D0%BF%D0%BB%D0%BE%D1%82%D0%BD%D1%8F%D1%8E%D1%89%D0%B0%D1%8F-%D0%BC%D0%B0%D1%88%D0%B8%D0%BD%D0%B0-%D1%82%D1%80%D0%B0%D0%BC%D0%B1%D1%83%D1%8E%D1%89%D0%B0%D1%8F-%D0%BC%D0%B0%D1%88%D0%B8%D0%BD%D0%B0/o/71151" TargetMode="External"/><Relationship Id="rId1" Type="http://schemas.openxmlformats.org/officeDocument/2006/relationships/slideLayout" Target="../slideLayouts/slideLayout1.xml"/><Relationship Id="rId6" Type="http://schemas.openxmlformats.org/officeDocument/2006/relationships/hyperlink" Target="http://www.tabor24.com.ua/WEBER-SRX-75D-%D0%B3%D1%80%D1%83%D0%BD%D1%82%D0%BE%D1%83%D0%BF%D0%BB%D0%BE%D1%82%D0%BD%D1%8F%D1%8E%D1%89%D0%B0%D1%8F-%D0%BC%D0%B0%D1%88%D0%B8%D0%BD%D0%B0-%D1%82%D1%80%D0%B0%D0%BC%D0%B1%D1%83%D1%8E%D1%89%D0%B0%D1%8F-%D0%BC%D0%B0%D1%88%D0%B8%D0%BD%D0%B0/o/71195" TargetMode="External"/><Relationship Id="rId11" Type="http://schemas.openxmlformats.org/officeDocument/2006/relationships/image" Target="../media/image7.jpeg"/><Relationship Id="rId5" Type="http://schemas.openxmlformats.org/officeDocument/2006/relationships/image" Target="../media/image3.jpeg"/><Relationship Id="rId10" Type="http://schemas.openxmlformats.org/officeDocument/2006/relationships/image" Target="../media/image6.jpeg"/><Relationship Id="rId4" Type="http://schemas.openxmlformats.org/officeDocument/2006/relationships/hyperlink" Target="http://www.tabor24.com.ua/AMMANN-Rammax-RW-1504-HFK-2001-%D0%B3%D1%80%D1%83%D0%BD%D1%82%D0%BE%D1%83%D0%BF%D0%BB%D0%BE%D1%82%D0%BD%D1%8F%D1%8E%D1%89%D0%B0%D1%8F-%D0%BC%D0%B0%D1%88%D0%B8%D0%BD%D0%B0-%D1%82%D1%80%D0%B0%D0%BC%D0%B1%D1%83%D1%8E%D1%89%D0%B0%D1%8F-%D0%BC%D0%B0%D1%88%D0%B8%D0%BD%D0%B0/o/72109" TargetMode="Externa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994"/>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54" name="Rectangle 6"/>
          <p:cNvSpPr>
            <a:spLocks noChangeArrowheads="1"/>
          </p:cNvSpPr>
          <p:nvPr/>
        </p:nvSpPr>
        <p:spPr bwMode="auto">
          <a:xfrm>
            <a:off x="0" y="0"/>
            <a:ext cx="1928794" cy="571480"/>
          </a:xfrm>
          <a:prstGeom prst="rect">
            <a:avLst/>
          </a:prstGeom>
          <a:solidFill>
            <a:srgbClr val="E9EAB4"/>
          </a:solidFill>
          <a:ln w="9525">
            <a:solidFill>
              <a:schemeClr val="tx1"/>
            </a:solidFill>
            <a:miter lim="800000"/>
            <a:headEnd/>
            <a:tailEnd/>
          </a:ln>
          <a:effectLst/>
        </p:spPr>
        <p:txBody>
          <a:bodyPr wrap="none" anchor="ctr"/>
          <a:lstStyle/>
          <a:p>
            <a:pPr algn="ctr"/>
            <a:r>
              <a:rPr lang="ru-RU"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ЛЕКЦИЯ №</a:t>
            </a:r>
            <a:r>
              <a:rPr lang="ru-RU"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06-ЗР</a:t>
            </a:r>
            <a:endParaRPr lang="ru-RU"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endParaRPr>
          </a:p>
        </p:txBody>
      </p:sp>
      <p:sp>
        <p:nvSpPr>
          <p:cNvPr id="5" name="Скругленный прямоугольник 4"/>
          <p:cNvSpPr/>
          <p:nvPr/>
        </p:nvSpPr>
        <p:spPr>
          <a:xfrm>
            <a:off x="163291" y="4000504"/>
            <a:ext cx="8858280" cy="271464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smtClean="0">
              <a:solidFill>
                <a:srgbClr val="002060"/>
              </a:solidFill>
              <a:latin typeface="Times New Roman" pitchFamily="18" charset="0"/>
              <a:cs typeface="Times New Roman" pitchFamily="18" charset="0"/>
            </a:endParaRPr>
          </a:p>
          <a:p>
            <a:pPr algn="ctr"/>
            <a:r>
              <a:rPr lang="ru-RU" b="1" i="1" dirty="0" smtClean="0">
                <a:solidFill>
                  <a:srgbClr val="002060"/>
                </a:solidFill>
              </a:rPr>
              <a:t>ЛИТЕРАТУРА</a:t>
            </a:r>
            <a:r>
              <a:rPr lang="en-US" b="1" i="1" dirty="0" smtClean="0">
                <a:solidFill>
                  <a:srgbClr val="002060"/>
                </a:solidFill>
              </a:rPr>
              <a:t>:</a:t>
            </a:r>
            <a:endParaRPr lang="ru-RU" b="1" i="1" dirty="0" smtClean="0">
              <a:solidFill>
                <a:srgbClr val="002060"/>
              </a:solidFill>
            </a:endParaRPr>
          </a:p>
          <a:p>
            <a:pPr marL="342900" indent="-342900">
              <a:buAutoNum type="arabicPeriod"/>
            </a:pPr>
            <a:r>
              <a:rPr lang="ru-RU" b="1" dirty="0" smtClean="0">
                <a:solidFill>
                  <a:srgbClr val="002060"/>
                </a:solidFill>
              </a:rPr>
              <a:t>Афанасьев, А.А. Технология строительных процессов: </a:t>
            </a:r>
            <a:r>
              <a:rPr lang="ru-RU" b="1" i="1" dirty="0" err="1" smtClean="0">
                <a:solidFill>
                  <a:srgbClr val="002060"/>
                </a:solidFill>
              </a:rPr>
              <a:t>Учеб.для</a:t>
            </a:r>
            <a:r>
              <a:rPr lang="ru-RU" b="1" i="1" dirty="0" smtClean="0">
                <a:solidFill>
                  <a:srgbClr val="002060"/>
                </a:solidFill>
              </a:rPr>
              <a:t> вузов по спец. «</a:t>
            </a:r>
            <a:r>
              <a:rPr lang="ru-RU" b="1" i="1" dirty="0" err="1" smtClean="0">
                <a:solidFill>
                  <a:srgbClr val="002060"/>
                </a:solidFill>
              </a:rPr>
              <a:t>Пром</a:t>
            </a:r>
            <a:r>
              <a:rPr lang="ru-RU" b="1" i="1" dirty="0" smtClean="0">
                <a:solidFill>
                  <a:srgbClr val="002060"/>
                </a:solidFill>
              </a:rPr>
              <a:t>. и </a:t>
            </a:r>
            <a:r>
              <a:rPr lang="ru-RU" b="1" i="1" dirty="0" err="1" smtClean="0">
                <a:solidFill>
                  <a:srgbClr val="002060"/>
                </a:solidFill>
              </a:rPr>
              <a:t>гражд</a:t>
            </a:r>
            <a:r>
              <a:rPr lang="ru-RU" b="1" i="1" dirty="0" smtClean="0">
                <a:solidFill>
                  <a:srgbClr val="002060"/>
                </a:solidFill>
              </a:rPr>
              <a:t>. </a:t>
            </a:r>
            <a:r>
              <a:rPr lang="ru-RU" b="1" i="1" dirty="0" err="1" smtClean="0">
                <a:solidFill>
                  <a:srgbClr val="002060"/>
                </a:solidFill>
              </a:rPr>
              <a:t>стр-во</a:t>
            </a:r>
            <a:r>
              <a:rPr lang="ru-RU" b="1" i="1" dirty="0" smtClean="0">
                <a:solidFill>
                  <a:srgbClr val="002060"/>
                </a:solidFill>
              </a:rPr>
              <a:t>» / Под ред. Н.Н.Данилова и О.М.Терентьева. -  </a:t>
            </a:r>
            <a:r>
              <a:rPr lang="ru-RU" b="1" dirty="0" smtClean="0">
                <a:solidFill>
                  <a:srgbClr val="002060"/>
                </a:solidFill>
              </a:rPr>
              <a:t>М., </a:t>
            </a:r>
            <a:r>
              <a:rPr lang="ru-RU" b="1" dirty="0" err="1" smtClean="0">
                <a:solidFill>
                  <a:srgbClr val="002060"/>
                </a:solidFill>
              </a:rPr>
              <a:t>Высш</a:t>
            </a:r>
            <a:r>
              <a:rPr lang="ru-RU" b="1" dirty="0" smtClean="0">
                <a:solidFill>
                  <a:srgbClr val="002060"/>
                </a:solidFill>
              </a:rPr>
              <a:t>. </a:t>
            </a:r>
            <a:r>
              <a:rPr lang="ru-RU" b="1" dirty="0" err="1" smtClean="0">
                <a:solidFill>
                  <a:srgbClr val="002060"/>
                </a:solidFill>
              </a:rPr>
              <a:t>шк</a:t>
            </a:r>
            <a:r>
              <a:rPr lang="ru-RU" b="1" dirty="0" smtClean="0">
                <a:solidFill>
                  <a:srgbClr val="002060"/>
                </a:solidFill>
              </a:rPr>
              <a:t>., 1997.</a:t>
            </a:r>
            <a:r>
              <a:rPr lang="ru-RU" b="1" i="1" dirty="0" smtClean="0">
                <a:solidFill>
                  <a:srgbClr val="002060"/>
                </a:solidFill>
              </a:rPr>
              <a:t> </a:t>
            </a:r>
            <a:endParaRPr lang="ru-RU" b="1" i="1" dirty="0">
              <a:solidFill>
                <a:srgbClr val="002060"/>
              </a:solidFill>
            </a:endParaRPr>
          </a:p>
          <a:p>
            <a:pPr marL="342900" indent="-342900">
              <a:buAutoNum type="arabicPeriod"/>
            </a:pPr>
            <a:r>
              <a:rPr lang="ru-RU" b="1" dirty="0" err="1" smtClean="0">
                <a:solidFill>
                  <a:srgbClr val="002060"/>
                </a:solidFill>
              </a:rPr>
              <a:t>Теличенко</a:t>
            </a:r>
            <a:r>
              <a:rPr lang="ru-RU" b="1" dirty="0" smtClean="0">
                <a:solidFill>
                  <a:srgbClr val="002060"/>
                </a:solidFill>
              </a:rPr>
              <a:t>, В.И. Технология строительных процессов: В 2 ч. </a:t>
            </a:r>
            <a:r>
              <a:rPr lang="ru-RU" b="1" i="1" dirty="0" smtClean="0">
                <a:solidFill>
                  <a:srgbClr val="002060"/>
                </a:solidFill>
              </a:rPr>
              <a:t>Учеб. для строит. вузов</a:t>
            </a:r>
            <a:r>
              <a:rPr lang="ru-RU" b="1" dirty="0" smtClean="0">
                <a:solidFill>
                  <a:srgbClr val="002060"/>
                </a:solidFill>
              </a:rPr>
              <a:t> / </a:t>
            </a:r>
            <a:r>
              <a:rPr lang="ru-RU" b="1" i="1" dirty="0" err="1" smtClean="0">
                <a:solidFill>
                  <a:srgbClr val="002060"/>
                </a:solidFill>
              </a:rPr>
              <a:t>В.И.Теличенко</a:t>
            </a:r>
            <a:r>
              <a:rPr lang="ru-RU" b="1" i="1" dirty="0" smtClean="0">
                <a:solidFill>
                  <a:srgbClr val="002060"/>
                </a:solidFill>
              </a:rPr>
              <a:t>, </a:t>
            </a:r>
            <a:r>
              <a:rPr lang="ru-RU" b="1" i="1" dirty="0" err="1" smtClean="0">
                <a:solidFill>
                  <a:srgbClr val="002060"/>
                </a:solidFill>
              </a:rPr>
              <a:t>А.А.Лапидус</a:t>
            </a:r>
            <a:r>
              <a:rPr lang="ru-RU" b="1" i="1" dirty="0" smtClean="0">
                <a:solidFill>
                  <a:srgbClr val="002060"/>
                </a:solidFill>
              </a:rPr>
              <a:t>, О.М.Терентьев  – </a:t>
            </a:r>
            <a:r>
              <a:rPr lang="ru-RU" b="1" dirty="0" smtClean="0">
                <a:solidFill>
                  <a:srgbClr val="002060"/>
                </a:solidFill>
              </a:rPr>
              <a:t>М.: </a:t>
            </a:r>
            <a:r>
              <a:rPr lang="ru-RU" b="1" dirty="0" err="1" smtClean="0">
                <a:solidFill>
                  <a:srgbClr val="002060"/>
                </a:solidFill>
              </a:rPr>
              <a:t>Высш</a:t>
            </a:r>
            <a:r>
              <a:rPr lang="ru-RU" b="1" dirty="0" smtClean="0">
                <a:solidFill>
                  <a:srgbClr val="002060"/>
                </a:solidFill>
              </a:rPr>
              <a:t>. </a:t>
            </a:r>
            <a:r>
              <a:rPr lang="ru-RU" b="1" dirty="0" err="1" smtClean="0">
                <a:solidFill>
                  <a:srgbClr val="002060"/>
                </a:solidFill>
              </a:rPr>
              <a:t>шк</a:t>
            </a:r>
            <a:r>
              <a:rPr lang="ru-RU" b="1" dirty="0" smtClean="0">
                <a:solidFill>
                  <a:srgbClr val="002060"/>
                </a:solidFill>
              </a:rPr>
              <a:t>., 2002.</a:t>
            </a:r>
          </a:p>
          <a:p>
            <a:pPr marL="342900" indent="-342900"/>
            <a:r>
              <a:rPr lang="ru-RU" b="1" dirty="0" smtClean="0">
                <a:solidFill>
                  <a:srgbClr val="002060"/>
                </a:solidFill>
              </a:rPr>
              <a:t>3.   </a:t>
            </a:r>
            <a:r>
              <a:rPr lang="ru-RU" b="1" dirty="0" err="1" smtClean="0">
                <a:solidFill>
                  <a:srgbClr val="002060"/>
                </a:solidFill>
              </a:rPr>
              <a:t>Атаев</a:t>
            </a:r>
            <a:r>
              <a:rPr lang="ru-RU" b="1" dirty="0" smtClean="0">
                <a:solidFill>
                  <a:srgbClr val="002060"/>
                </a:solidFill>
              </a:rPr>
              <a:t> С.С. Технология строительного производства: Учеб. Для вузов по спец. «</a:t>
            </a:r>
            <a:r>
              <a:rPr lang="ru-RU" b="1" dirty="0" err="1" smtClean="0">
                <a:solidFill>
                  <a:srgbClr val="002060"/>
                </a:solidFill>
              </a:rPr>
              <a:t>Пром</a:t>
            </a:r>
            <a:r>
              <a:rPr lang="ru-RU" b="1" dirty="0" smtClean="0">
                <a:solidFill>
                  <a:srgbClr val="002060"/>
                </a:solidFill>
              </a:rPr>
              <a:t>. И </a:t>
            </a:r>
            <a:r>
              <a:rPr lang="ru-RU" b="1" dirty="0" err="1" smtClean="0">
                <a:solidFill>
                  <a:srgbClr val="002060"/>
                </a:solidFill>
              </a:rPr>
              <a:t>грражд</a:t>
            </a:r>
            <a:r>
              <a:rPr lang="ru-RU" b="1" dirty="0" smtClean="0">
                <a:solidFill>
                  <a:srgbClr val="002060"/>
                </a:solidFill>
              </a:rPr>
              <a:t>. </a:t>
            </a:r>
            <a:r>
              <a:rPr lang="ru-RU" b="1" dirty="0" err="1" smtClean="0">
                <a:solidFill>
                  <a:srgbClr val="002060"/>
                </a:solidFill>
              </a:rPr>
              <a:t>Стро-во</a:t>
            </a:r>
            <a:r>
              <a:rPr lang="ru-RU" b="1" dirty="0" smtClean="0">
                <a:solidFill>
                  <a:srgbClr val="002060"/>
                </a:solidFill>
              </a:rPr>
              <a:t>»/ Н.Н.Данилов, </a:t>
            </a:r>
            <a:r>
              <a:rPr lang="ru-RU" b="1" dirty="0" err="1" smtClean="0">
                <a:solidFill>
                  <a:srgbClr val="002060"/>
                </a:solidFill>
              </a:rPr>
              <a:t>Б.В.Прыкин</a:t>
            </a:r>
            <a:r>
              <a:rPr lang="ru-RU" b="1" dirty="0" smtClean="0">
                <a:solidFill>
                  <a:srgbClr val="002060"/>
                </a:solidFill>
              </a:rPr>
              <a:t>, </a:t>
            </a:r>
            <a:r>
              <a:rPr lang="ru-RU" b="1" dirty="0" err="1" smtClean="0">
                <a:solidFill>
                  <a:srgbClr val="002060"/>
                </a:solidFill>
              </a:rPr>
              <a:t>Т.М.Штоль</a:t>
            </a:r>
            <a:r>
              <a:rPr lang="ru-RU" b="1" dirty="0" smtClean="0">
                <a:solidFill>
                  <a:srgbClr val="002060"/>
                </a:solidFill>
              </a:rPr>
              <a:t> и Э.В.Овчинников – М.: Стройиздат.,1984 </a:t>
            </a:r>
            <a:br>
              <a:rPr lang="ru-RU" b="1" dirty="0" smtClean="0">
                <a:solidFill>
                  <a:srgbClr val="002060"/>
                </a:solidFill>
              </a:rPr>
            </a:br>
            <a:r>
              <a:rPr lang="ru-RU" b="1" dirty="0" smtClean="0">
                <a:solidFill>
                  <a:srgbClr val="002060"/>
                </a:solidFill>
              </a:rPr>
              <a:t>	</a:t>
            </a:r>
            <a:endParaRPr lang="ru-RU" dirty="0" smtClean="0">
              <a:solidFill>
                <a:srgbClr val="002060"/>
              </a:solidFill>
            </a:endParaRPr>
          </a:p>
          <a:p>
            <a:pPr algn="ctr"/>
            <a:endParaRPr lang="ru-RU" b="1" dirty="0">
              <a:solidFill>
                <a:srgbClr val="002060"/>
              </a:solidFill>
              <a:latin typeface="Times New Roman" pitchFamily="18" charset="0"/>
              <a:cs typeface="Times New Roman" pitchFamily="18" charset="0"/>
            </a:endParaRPr>
          </a:p>
        </p:txBody>
      </p:sp>
      <p:sp>
        <p:nvSpPr>
          <p:cNvPr id="6" name="Скругленный прямоугольник 5"/>
          <p:cNvSpPr/>
          <p:nvPr/>
        </p:nvSpPr>
        <p:spPr>
          <a:xfrm>
            <a:off x="1000100" y="1285860"/>
            <a:ext cx="6572296" cy="192882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pPr>
            <a:r>
              <a:rPr kumimoji="0" lang="ru-RU" sz="2000" b="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УПЛОТНЕНИЕ ГРУНТОВ В ТРАНШЕЯХ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Прямоугольник 2"/>
          <p:cNvSpPr/>
          <p:nvPr/>
        </p:nvSpPr>
        <p:spPr>
          <a:xfrm>
            <a:off x="0" y="0"/>
            <a:ext cx="9144000" cy="66437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fontAlgn="base">
              <a:lnSpc>
                <a:spcPts val="2100"/>
              </a:lnSpc>
              <a:spcBef>
                <a:spcPct val="0"/>
              </a:spcBef>
              <a:spcAft>
                <a:spcPct val="0"/>
              </a:spcAft>
            </a:pPr>
            <a:r>
              <a:rPr lang="ru-RU" sz="1600" b="1" dirty="0" smtClean="0">
                <a:solidFill>
                  <a:srgbClr val="C00000"/>
                </a:solidFill>
                <a:latin typeface="Times New Roman" pitchFamily="18" charset="0"/>
                <a:ea typeface="Times New Roman" pitchFamily="18" charset="0"/>
                <a:cs typeface="Times New Roman" pitchFamily="18" charset="0"/>
              </a:rPr>
              <a:t>Вопросы:</a:t>
            </a:r>
          </a:p>
          <a:p>
            <a:pPr marL="342900" lvl="0" indent="-342900" fontAlgn="base">
              <a:lnSpc>
                <a:spcPct val="150000"/>
              </a:lnSpc>
              <a:spcBef>
                <a:spcPct val="0"/>
              </a:spcBef>
              <a:spcAft>
                <a:spcPct val="0"/>
              </a:spcAft>
              <a:buFont typeface="+mj-lt"/>
              <a:buAutoNum type="arabicPeriod"/>
            </a:pPr>
            <a:r>
              <a:rPr lang="ru-RU" sz="1600" b="1" dirty="0" smtClean="0">
                <a:solidFill>
                  <a:srgbClr val="0000FF"/>
                </a:solidFill>
                <a:latin typeface="Times New Roman" pitchFamily="18" charset="0"/>
                <a:ea typeface="Times New Roman" pitchFamily="18" charset="0"/>
                <a:cs typeface="Times New Roman" pitchFamily="18" charset="0"/>
              </a:rPr>
              <a:t>В чем заключается проблема уплотнения грунтов в траншеях при прокладке трубопроводов.</a:t>
            </a:r>
          </a:p>
          <a:p>
            <a:pPr marL="342900" lvl="0" indent="-342900" fontAlgn="base">
              <a:lnSpc>
                <a:spcPct val="150000"/>
              </a:lnSpc>
              <a:spcBef>
                <a:spcPct val="0"/>
              </a:spcBef>
              <a:spcAft>
                <a:spcPct val="0"/>
              </a:spcAft>
              <a:buFont typeface="+mj-lt"/>
              <a:buAutoNum type="arabicPeriod"/>
            </a:pPr>
            <a:r>
              <a:rPr lang="ru-RU" sz="1600" b="1" dirty="0" smtClean="0">
                <a:solidFill>
                  <a:srgbClr val="0000FF"/>
                </a:solidFill>
                <a:latin typeface="Times New Roman" pitchFamily="18" charset="0"/>
                <a:ea typeface="Times New Roman" pitchFamily="18" charset="0"/>
                <a:cs typeface="Times New Roman" pitchFamily="18" charset="0"/>
              </a:rPr>
              <a:t>Сколько основных этапов уплотнения грунта в траншеях при прокладке трубопроводов.</a:t>
            </a:r>
          </a:p>
          <a:p>
            <a:pPr marL="342900" lvl="0" indent="-342900" fontAlgn="base">
              <a:lnSpc>
                <a:spcPct val="150000"/>
              </a:lnSpc>
              <a:spcBef>
                <a:spcPct val="0"/>
              </a:spcBef>
              <a:spcAft>
                <a:spcPct val="0"/>
              </a:spcAft>
              <a:buFont typeface="+mj-lt"/>
              <a:buAutoNum type="arabicPeriod"/>
            </a:pPr>
            <a:r>
              <a:rPr lang="ru-RU" sz="1600" b="1" dirty="0" smtClean="0">
                <a:solidFill>
                  <a:srgbClr val="0000FF"/>
                </a:solidFill>
                <a:latin typeface="Times New Roman" pitchFamily="18" charset="0"/>
                <a:ea typeface="Times New Roman" pitchFamily="18" charset="0"/>
                <a:cs typeface="Times New Roman" pitchFamily="18" charset="0"/>
              </a:rPr>
              <a:t>Рассказать основные схемы уплотнения грунта в траншеях при прокладке трубопроводов.</a:t>
            </a:r>
          </a:p>
          <a:p>
            <a:pPr marL="342900" lvl="0" indent="-342900" fontAlgn="base">
              <a:lnSpc>
                <a:spcPct val="150000"/>
              </a:lnSpc>
              <a:spcBef>
                <a:spcPct val="0"/>
              </a:spcBef>
              <a:spcAft>
                <a:spcPct val="0"/>
              </a:spcAft>
              <a:buFont typeface="+mj-lt"/>
              <a:buAutoNum type="arabicPeriod"/>
            </a:pPr>
            <a:r>
              <a:rPr lang="ru-RU" sz="1600" b="1" dirty="0" smtClean="0">
                <a:solidFill>
                  <a:srgbClr val="0000FF"/>
                </a:solidFill>
                <a:latin typeface="Times New Roman" pitchFamily="18" charset="0"/>
                <a:ea typeface="Times New Roman" pitchFamily="18" charset="0"/>
                <a:cs typeface="Times New Roman" pitchFamily="18" charset="0"/>
              </a:rPr>
              <a:t>Рассказать схемы уплотнения оснований траншей.</a:t>
            </a:r>
          </a:p>
          <a:p>
            <a:pPr marL="342900" lvl="0" indent="-342900" fontAlgn="base">
              <a:lnSpc>
                <a:spcPct val="150000"/>
              </a:lnSpc>
              <a:spcBef>
                <a:spcPct val="0"/>
              </a:spcBef>
              <a:spcAft>
                <a:spcPct val="0"/>
              </a:spcAft>
              <a:buFont typeface="+mj-lt"/>
              <a:buAutoNum type="arabicPeriod"/>
            </a:pPr>
            <a:r>
              <a:rPr lang="ru-RU" sz="1600" b="1" dirty="0" smtClean="0">
                <a:solidFill>
                  <a:srgbClr val="0000FF"/>
                </a:solidFill>
                <a:latin typeface="Times New Roman" pitchFamily="18" charset="0"/>
                <a:ea typeface="Times New Roman" pitchFamily="18" charset="0"/>
                <a:cs typeface="Times New Roman" pitchFamily="18" charset="0"/>
              </a:rPr>
              <a:t>Какие существую машины для уплотнения грунта.</a:t>
            </a:r>
          </a:p>
          <a:p>
            <a:pPr marL="342900" lvl="0" indent="-342900" fontAlgn="base">
              <a:lnSpc>
                <a:spcPct val="150000"/>
              </a:lnSpc>
              <a:spcBef>
                <a:spcPct val="0"/>
              </a:spcBef>
              <a:spcAft>
                <a:spcPct val="0"/>
              </a:spcAft>
              <a:buFont typeface="+mj-lt"/>
              <a:buAutoNum type="arabicPeriod"/>
            </a:pPr>
            <a:r>
              <a:rPr lang="ru-RU" sz="1600" b="1" dirty="0" smtClean="0">
                <a:solidFill>
                  <a:srgbClr val="0000FF"/>
                </a:solidFill>
                <a:latin typeface="Times New Roman" pitchFamily="18" charset="0"/>
                <a:ea typeface="Times New Roman" pitchFamily="18" charset="0"/>
                <a:cs typeface="Times New Roman" pitchFamily="18" charset="0"/>
              </a:rPr>
              <a:t>Какие существую механизмы малой механизации для уплотнения грунта.</a:t>
            </a:r>
          </a:p>
          <a:p>
            <a:pPr marL="342900" lvl="0" indent="-342900" fontAlgn="base">
              <a:lnSpc>
                <a:spcPct val="150000"/>
              </a:lnSpc>
              <a:spcBef>
                <a:spcPct val="0"/>
              </a:spcBef>
              <a:spcAft>
                <a:spcPct val="0"/>
              </a:spcAft>
              <a:buFont typeface="+mj-lt"/>
              <a:buAutoNum type="arabicPeriod"/>
            </a:pPr>
            <a:endParaRPr lang="ru-RU" sz="1600" b="1" dirty="0" smtClean="0">
              <a:solidFill>
                <a:srgbClr val="0000FF"/>
              </a:solidFill>
              <a:latin typeface="Times New Roman" pitchFamily="18" charset="0"/>
              <a:ea typeface="Times New Roman" pitchFamily="18" charset="0"/>
              <a:cs typeface="Times New Roman" pitchFamily="18" charset="0"/>
            </a:endParaRPr>
          </a:p>
          <a:p>
            <a:pPr marL="342900" lvl="0" indent="-342900" fontAlgn="base">
              <a:lnSpc>
                <a:spcPct val="150000"/>
              </a:lnSpc>
              <a:spcBef>
                <a:spcPct val="0"/>
              </a:spcBef>
              <a:spcAft>
                <a:spcPct val="0"/>
              </a:spcAft>
              <a:buFont typeface="+mj-lt"/>
              <a:buAutoNum type="arabicPeriod"/>
            </a:pPr>
            <a:endParaRPr lang="ru-RU" sz="1600" b="1" dirty="0" smtClean="0">
              <a:solidFill>
                <a:srgbClr val="0000FF"/>
              </a:solidFill>
              <a:latin typeface="Times New Roman" pitchFamily="18" charset="0"/>
              <a:ea typeface="Times New Roman" pitchFamily="18" charset="0"/>
              <a:cs typeface="Times New Roman" pitchFamily="18" charset="0"/>
            </a:endParaRPr>
          </a:p>
          <a:p>
            <a:pPr algn="just">
              <a:lnSpc>
                <a:spcPct val="150000"/>
              </a:lnSpc>
            </a:pPr>
            <a:r>
              <a:rPr lang="ru-RU" sz="1600" b="1" smtClean="0">
                <a:solidFill>
                  <a:schemeClr val="tx1"/>
                </a:solidFill>
                <a:latin typeface="Times New Roman" pitchFamily="18" charset="0"/>
                <a:cs typeface="Times New Roman" pitchFamily="18" charset="0"/>
              </a:rPr>
              <a:t>Выводы  </a:t>
            </a:r>
            <a:r>
              <a:rPr lang="ru-RU" sz="1600" b="1" dirty="0" smtClean="0">
                <a:solidFill>
                  <a:schemeClr val="tx1"/>
                </a:solidFill>
                <a:latin typeface="Times New Roman" pitchFamily="18" charset="0"/>
                <a:cs typeface="Times New Roman" pitchFamily="18" charset="0"/>
              </a:rPr>
              <a:t>делать студенту самостоятельно.</a:t>
            </a:r>
          </a:p>
          <a:p>
            <a:pPr algn="just">
              <a:lnSpc>
                <a:spcPct val="150000"/>
              </a:lnSpc>
            </a:pPr>
            <a:endParaRPr lang="ru-RU" sz="1600" b="1" dirty="0" smtClean="0">
              <a:solidFill>
                <a:schemeClr val="tx1"/>
              </a:solidFill>
              <a:latin typeface="Times New Roman" pitchFamily="18" charset="0"/>
              <a:cs typeface="Times New Roman" pitchFamily="18" charset="0"/>
            </a:endParaRPr>
          </a:p>
          <a:p>
            <a:pPr algn="just">
              <a:lnSpc>
                <a:spcPct val="150000"/>
              </a:lnSpc>
            </a:pPr>
            <a:r>
              <a:rPr lang="ru-RU" sz="1600" b="1" dirty="0" smtClean="0">
                <a:solidFill>
                  <a:srgbClr val="002060"/>
                </a:solidFill>
                <a:latin typeface="Times New Roman" pitchFamily="18" charset="0"/>
                <a:cs typeface="Times New Roman" pitchFamily="18" charset="0"/>
              </a:rPr>
              <a:t>При добавлении в лекцию собственных слайдов и текстовой части – добавляется шесть баллов.</a:t>
            </a:r>
          </a:p>
          <a:p>
            <a:pPr algn="just">
              <a:lnSpc>
                <a:spcPct val="150000"/>
              </a:lnSpc>
            </a:pPr>
            <a:r>
              <a:rPr lang="ru-RU" sz="1600" b="1" dirty="0" smtClean="0">
                <a:solidFill>
                  <a:srgbClr val="002060"/>
                </a:solidFill>
                <a:latin typeface="Times New Roman" pitchFamily="18" charset="0"/>
                <a:cs typeface="Times New Roman" pitchFamily="18" charset="0"/>
              </a:rPr>
              <a:t>При разработке собственной лекции – добавляется двенадцать баллов.</a:t>
            </a:r>
          </a:p>
          <a:p>
            <a:pPr marL="342900" lvl="0" indent="-342900" fontAlgn="base">
              <a:lnSpc>
                <a:spcPct val="150000"/>
              </a:lnSpc>
              <a:spcBef>
                <a:spcPct val="0"/>
              </a:spcBef>
              <a:spcAft>
                <a:spcPct val="0"/>
              </a:spcAft>
            </a:pPr>
            <a:endParaRPr lang="ru-RU" sz="1600" b="1" dirty="0" smtClean="0">
              <a:solidFill>
                <a:srgbClr val="0000FF"/>
              </a:solidFill>
              <a:latin typeface="Times New Roman" pitchFamily="18" charset="0"/>
              <a:ea typeface="Times New Roman" pitchFamily="18" charset="0"/>
              <a:cs typeface="Times New Roman" pitchFamily="18" charset="0"/>
            </a:endParaRPr>
          </a:p>
          <a:p>
            <a:pPr marL="342900" lvl="0" indent="-342900" fontAlgn="base">
              <a:lnSpc>
                <a:spcPts val="2100"/>
              </a:lnSpc>
              <a:spcBef>
                <a:spcPct val="0"/>
              </a:spcBef>
              <a:spcAft>
                <a:spcPct val="0"/>
              </a:spcAft>
            </a:pPr>
            <a:endParaRPr lang="ru-RU" sz="1600" b="1" dirty="0" smtClean="0">
              <a:solidFill>
                <a:schemeClr val="tx1"/>
              </a:solidFill>
              <a:latin typeface="Times New Roman" pitchFamily="18" charset="0"/>
              <a:ea typeface="Times New Roman" pitchFamily="18" charset="0"/>
              <a:cs typeface="Times New Roman" pitchFamily="18" charset="0"/>
            </a:endParaRPr>
          </a:p>
          <a:p>
            <a:pPr marL="342900" lvl="0" indent="-342900" fontAlgn="base">
              <a:lnSpc>
                <a:spcPts val="2100"/>
              </a:lnSpc>
              <a:spcBef>
                <a:spcPct val="0"/>
              </a:spcBef>
              <a:spcAft>
                <a:spcPct val="0"/>
              </a:spcAft>
              <a:buFont typeface="+mj-lt"/>
              <a:buAutoNum type="arabicPeriod"/>
            </a:pPr>
            <a:endParaRPr lang="ru-RU" sz="1600" b="1" dirty="0" smtClean="0">
              <a:solidFill>
                <a:schemeClr val="tx1"/>
              </a:solidFill>
              <a:latin typeface="Times New Roman" pitchFamily="18" charset="0"/>
              <a:ea typeface="Times New Roman" pitchFamily="18" charset="0"/>
              <a:cs typeface="Times New Roman" pitchFamily="18" charset="0"/>
            </a:endParaRPr>
          </a:p>
          <a:p>
            <a:pPr marL="342900" lvl="0" indent="-342900" fontAlgn="base">
              <a:lnSpc>
                <a:spcPts val="2100"/>
              </a:lnSpc>
              <a:spcBef>
                <a:spcPct val="0"/>
              </a:spcBef>
              <a:spcAft>
                <a:spcPct val="0"/>
              </a:spcAft>
              <a:buFont typeface="+mj-lt"/>
              <a:buAutoNum type="arabicPeriod"/>
            </a:pPr>
            <a:endParaRPr lang="ru-RU" sz="1600" b="1" dirty="0" smtClean="0">
              <a:solidFill>
                <a:srgbClr val="002060"/>
              </a:solidFill>
              <a:latin typeface="Times New Roman" pitchFamily="18" charset="0"/>
              <a:ea typeface="Times New Roman" pitchFamily="18" charset="0"/>
              <a:cs typeface="Times New Roman" pitchFamily="18" charset="0"/>
            </a:endParaRPr>
          </a:p>
          <a:p>
            <a:pPr marL="342900" lvl="0" indent="-342900" fontAlgn="base">
              <a:lnSpc>
                <a:spcPts val="2100"/>
              </a:lnSpc>
              <a:spcBef>
                <a:spcPct val="0"/>
              </a:spcBef>
              <a:spcAft>
                <a:spcPct val="0"/>
              </a:spcAft>
              <a:buFont typeface="+mj-lt"/>
              <a:buAutoNum type="arabicPeriod"/>
            </a:pPr>
            <a:endParaRPr lang="ru-RU" sz="1600" b="1" dirty="0" smtClean="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gPhoto_71151" descr="WEBER CR 1 R грунтоуплотняющая машина, трамбующая машина">
            <a:hlinkClick r:id="rId2" tooltip="&quot;WEBER CR 1 R грунтоуплотняющая машина, трамбующая машина&quot;"/>
          </p:cNvPr>
          <p:cNvPicPr/>
          <p:nvPr/>
        </p:nvPicPr>
        <p:blipFill>
          <a:blip r:embed="rId3"/>
          <a:srcRect/>
          <a:stretch>
            <a:fillRect/>
          </a:stretch>
        </p:blipFill>
        <p:spPr bwMode="auto">
          <a:xfrm>
            <a:off x="1357290" y="0"/>
            <a:ext cx="1500198" cy="1571612"/>
          </a:xfrm>
          <a:prstGeom prst="rect">
            <a:avLst/>
          </a:prstGeom>
          <a:noFill/>
          <a:ln w="9525">
            <a:noFill/>
            <a:miter lim="800000"/>
            <a:headEnd/>
            <a:tailEnd/>
          </a:ln>
        </p:spPr>
      </p:pic>
      <p:sp>
        <p:nvSpPr>
          <p:cNvPr id="4" name="Прямоугольник 3"/>
          <p:cNvSpPr/>
          <p:nvPr/>
        </p:nvSpPr>
        <p:spPr>
          <a:xfrm>
            <a:off x="0" y="1571612"/>
            <a:ext cx="6715140" cy="338554"/>
          </a:xfrm>
          <a:prstGeom prst="rect">
            <a:avLst/>
          </a:prstGeom>
        </p:spPr>
        <p:txBody>
          <a:bodyPr wrap="square">
            <a:spAutoFit/>
          </a:bodyPr>
          <a:lstStyle/>
          <a:p>
            <a:pPr algn="ctr"/>
            <a:r>
              <a:rPr lang="ru-RU" sz="1600" b="1" dirty="0" smtClean="0">
                <a:solidFill>
                  <a:srgbClr val="FF0000"/>
                </a:solidFill>
                <a:latin typeface="Times New Roman" pitchFamily="18" charset="0"/>
                <a:cs typeface="Times New Roman" pitchFamily="18" charset="0"/>
              </a:rPr>
              <a:t>Грунтоуплотняющие трамбующие машины</a:t>
            </a:r>
            <a:endParaRPr lang="ru-RU" sz="1600" b="1" dirty="0">
              <a:solidFill>
                <a:srgbClr val="FF0000"/>
              </a:solidFill>
              <a:latin typeface="Times New Roman" pitchFamily="18" charset="0"/>
              <a:cs typeface="Times New Roman" pitchFamily="18" charset="0"/>
            </a:endParaRPr>
          </a:p>
        </p:txBody>
      </p:sp>
      <p:pic>
        <p:nvPicPr>
          <p:cNvPr id="8" name="imgPhoto_72109" descr="AMMANN Rammax RW 1504 - HFK 2001 грунтоуплотняющая машина, трамбующая машина">
            <a:hlinkClick r:id="rId4" tooltip="&quot;AMMANN Rammax RW 1504 - HFK 2001 грунтоуплотняющая машина, трамбующая машина&quot;"/>
          </p:cNvPr>
          <p:cNvPicPr/>
          <p:nvPr/>
        </p:nvPicPr>
        <p:blipFill>
          <a:blip r:embed="rId5"/>
          <a:srcRect/>
          <a:stretch>
            <a:fillRect/>
          </a:stretch>
        </p:blipFill>
        <p:spPr bwMode="auto">
          <a:xfrm>
            <a:off x="2857488" y="0"/>
            <a:ext cx="1714512" cy="1571612"/>
          </a:xfrm>
          <a:prstGeom prst="rect">
            <a:avLst/>
          </a:prstGeom>
          <a:noFill/>
          <a:ln w="9525">
            <a:noFill/>
            <a:miter lim="800000"/>
            <a:headEnd/>
            <a:tailEnd/>
          </a:ln>
        </p:spPr>
      </p:pic>
      <p:pic>
        <p:nvPicPr>
          <p:cNvPr id="9" name="imgPhoto_71195" descr="WEBER SRX 75D грунтоуплотняющая машина, трамбующая машина">
            <a:hlinkClick r:id="rId6" tooltip="&quot;WEBER SRX 75D грунтоуплотняющая машина, трамбующая машина&quot;"/>
          </p:cNvPr>
          <p:cNvPicPr/>
          <p:nvPr/>
        </p:nvPicPr>
        <p:blipFill>
          <a:blip r:embed="rId7"/>
          <a:srcRect/>
          <a:stretch>
            <a:fillRect/>
          </a:stretch>
        </p:blipFill>
        <p:spPr bwMode="auto">
          <a:xfrm>
            <a:off x="0" y="0"/>
            <a:ext cx="1357290" cy="1571612"/>
          </a:xfrm>
          <a:prstGeom prst="rect">
            <a:avLst/>
          </a:prstGeom>
          <a:noFill/>
          <a:ln w="9525">
            <a:noFill/>
            <a:miter lim="800000"/>
            <a:headEnd/>
            <a:tailEnd/>
          </a:ln>
        </p:spPr>
      </p:pic>
      <p:pic>
        <p:nvPicPr>
          <p:cNvPr id="10" name="imgPhoto_105371" descr="Zagęszczarka do koparki грунтоуплотняющая машина, трамбующая машина">
            <a:hlinkClick r:id="rId8" tooltip="&quot;Zagęszczarka do koparki грунтоуплотняющая машина, трамбующая машина&quot;"/>
          </p:cNvPr>
          <p:cNvPicPr/>
          <p:nvPr/>
        </p:nvPicPr>
        <p:blipFill>
          <a:blip r:embed="rId9"/>
          <a:srcRect/>
          <a:stretch>
            <a:fillRect/>
          </a:stretch>
        </p:blipFill>
        <p:spPr bwMode="auto">
          <a:xfrm>
            <a:off x="4572000" y="0"/>
            <a:ext cx="2214578" cy="1571612"/>
          </a:xfrm>
          <a:prstGeom prst="rect">
            <a:avLst/>
          </a:prstGeom>
          <a:noFill/>
          <a:ln w="9525">
            <a:noFill/>
            <a:miter lim="800000"/>
            <a:headEnd/>
            <a:tailEnd/>
          </a:ln>
        </p:spPr>
      </p:pic>
      <p:pic>
        <p:nvPicPr>
          <p:cNvPr id="13" name="Picture 6"/>
          <p:cNvPicPr>
            <a:picLocks noChangeAspect="1" noChangeArrowheads="1"/>
          </p:cNvPicPr>
          <p:nvPr/>
        </p:nvPicPr>
        <p:blipFill>
          <a:blip r:embed="rId10"/>
          <a:srcRect/>
          <a:stretch>
            <a:fillRect/>
          </a:stretch>
        </p:blipFill>
        <p:spPr bwMode="auto">
          <a:xfrm>
            <a:off x="6786578" y="0"/>
            <a:ext cx="2357422" cy="1571612"/>
          </a:xfrm>
          <a:prstGeom prst="rect">
            <a:avLst/>
          </a:prstGeom>
          <a:noFill/>
          <a:ln w="9525">
            <a:noFill/>
            <a:miter lim="800000"/>
            <a:headEnd/>
            <a:tailEnd/>
          </a:ln>
          <a:effectLst/>
        </p:spPr>
      </p:pic>
      <p:sp>
        <p:nvSpPr>
          <p:cNvPr id="14" name="Прямоугольник 13"/>
          <p:cNvSpPr/>
          <p:nvPr/>
        </p:nvSpPr>
        <p:spPr>
          <a:xfrm>
            <a:off x="6786578" y="1571612"/>
            <a:ext cx="2357422" cy="338554"/>
          </a:xfrm>
          <a:prstGeom prst="rect">
            <a:avLst/>
          </a:prstGeom>
        </p:spPr>
        <p:txBody>
          <a:bodyPr wrap="square">
            <a:spAutoFit/>
          </a:bodyPr>
          <a:lstStyle/>
          <a:p>
            <a:pPr algn="ctr"/>
            <a:r>
              <a:rPr lang="ru-RU" sz="1600" b="1" dirty="0" smtClean="0">
                <a:solidFill>
                  <a:srgbClr val="FF0000"/>
                </a:solidFill>
                <a:latin typeface="Times New Roman" pitchFamily="18" charset="0"/>
                <a:cs typeface="Times New Roman" pitchFamily="18" charset="0"/>
              </a:rPr>
              <a:t>Виброплита </a:t>
            </a:r>
            <a:endParaRPr lang="ru-RU" sz="1600" dirty="0">
              <a:solidFill>
                <a:srgbClr val="FF0000"/>
              </a:solidFill>
              <a:latin typeface="Times New Roman" pitchFamily="18" charset="0"/>
              <a:cs typeface="Times New Roman" pitchFamily="18" charset="0"/>
            </a:endParaRPr>
          </a:p>
        </p:txBody>
      </p:sp>
      <p:pic>
        <p:nvPicPr>
          <p:cNvPr id="21" name="Рисунок 20" descr="http://base1.gostedu.ru/56/56468/x066.jpg"/>
          <p:cNvPicPr/>
          <p:nvPr/>
        </p:nvPicPr>
        <p:blipFill>
          <a:blip r:embed="rId11"/>
          <a:srcRect/>
          <a:stretch>
            <a:fillRect/>
          </a:stretch>
        </p:blipFill>
        <p:spPr bwMode="auto">
          <a:xfrm>
            <a:off x="285720" y="2143116"/>
            <a:ext cx="1504950" cy="2609850"/>
          </a:xfrm>
          <a:prstGeom prst="rect">
            <a:avLst/>
          </a:prstGeom>
          <a:noFill/>
          <a:ln w="9525">
            <a:noFill/>
            <a:miter lim="800000"/>
            <a:headEnd/>
            <a:tailEnd/>
          </a:ln>
        </p:spPr>
      </p:pic>
      <p:sp>
        <p:nvSpPr>
          <p:cNvPr id="27649" name="Rectangle 1"/>
          <p:cNvSpPr>
            <a:spLocks noChangeArrowheads="1"/>
          </p:cNvSpPr>
          <p:nvPr/>
        </p:nvSpPr>
        <p:spPr bwMode="auto">
          <a:xfrm>
            <a:off x="1928794" y="2000240"/>
            <a:ext cx="1714512"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ru-RU" sz="1200" u="sng" dirty="0" smtClean="0"/>
              <a:t>Трамбовка с компрессионно-вакуумным ударным механизмом</a:t>
            </a:r>
            <a:br>
              <a:rPr lang="ru-RU" sz="1200" u="sng" dirty="0" smtClean="0"/>
            </a:br>
            <a:r>
              <a:rPr lang="ru-RU" sz="1200" u="sng" dirty="0" smtClean="0"/>
              <a:t>1 - привод; 2 - корпус; 3 - кривошип; 4 - подвижный цилиндр; 5 - воздушная подушка; 6 - поршень-башмак; 7 - ствол</a:t>
            </a:r>
            <a:endParaRPr kumimoji="0" lang="ru-RU" sz="1800" b="0" i="0" u="none" strike="noStrike" cap="none" normalizeH="0" baseline="0" dirty="0" smtClean="0">
              <a:ln>
                <a:noFill/>
              </a:ln>
              <a:solidFill>
                <a:schemeClr val="tx1"/>
              </a:solidFill>
              <a:effectLst/>
              <a:latin typeface="Arial" pitchFamily="34" charset="0"/>
            </a:endParaRPr>
          </a:p>
        </p:txBody>
      </p:sp>
      <p:pic>
        <p:nvPicPr>
          <p:cNvPr id="22" name="Рисунок 21" descr="http://base1.gostedu.ru/56/56468/x064.jpg"/>
          <p:cNvPicPr/>
          <p:nvPr/>
        </p:nvPicPr>
        <p:blipFill>
          <a:blip r:embed="rId12"/>
          <a:srcRect/>
          <a:stretch>
            <a:fillRect/>
          </a:stretch>
        </p:blipFill>
        <p:spPr bwMode="auto">
          <a:xfrm>
            <a:off x="3752850" y="2133600"/>
            <a:ext cx="1638300" cy="2590800"/>
          </a:xfrm>
          <a:prstGeom prst="rect">
            <a:avLst/>
          </a:prstGeom>
          <a:noFill/>
          <a:ln w="9525">
            <a:noFill/>
            <a:miter lim="800000"/>
            <a:headEnd/>
            <a:tailEnd/>
          </a:ln>
        </p:spPr>
      </p:pic>
      <p:sp>
        <p:nvSpPr>
          <p:cNvPr id="27650" name="Rectangle 2"/>
          <p:cNvSpPr>
            <a:spLocks noChangeArrowheads="1"/>
          </p:cNvSpPr>
          <p:nvPr/>
        </p:nvSpPr>
        <p:spPr bwMode="auto">
          <a:xfrm>
            <a:off x="214282" y="5357826"/>
            <a:ext cx="3786214"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ru-RU" sz="1200" b="0" i="0" u="sng" strike="noStrike" cap="none" normalizeH="0" baseline="0" dirty="0" smtClean="0">
                <a:ln>
                  <a:noFill/>
                </a:ln>
                <a:solidFill>
                  <a:srgbClr val="008080"/>
                </a:solidFill>
                <a:effectLst/>
                <a:latin typeface="Arial" pitchFamily="34" charset="0"/>
                <a:ea typeface="Times New Roman" pitchFamily="18" charset="0"/>
                <a:cs typeface="Times New Roman" pitchFamily="18" charset="0"/>
              </a:rPr>
              <a:t>На рис. 22 показана конструктивная схема новых трамбовок ИЭ-4502 и ИЭ-4504, разработанных во ВНИИСМИ с нелинейной связью рабочего органа.</a:t>
            </a:r>
            <a:r>
              <a:rPr lang="ru-RU" u="sng" dirty="0" smtClean="0"/>
              <a:t> </a:t>
            </a:r>
            <a:r>
              <a:rPr lang="ru-RU" sz="1400" u="sng" dirty="0" smtClean="0">
                <a:latin typeface="Times New Roman" pitchFamily="18" charset="0"/>
                <a:cs typeface="Times New Roman" pitchFamily="18" charset="0"/>
              </a:rPr>
              <a:t>1 - трамбующий башмак; 2 - редуктор; 3 - кривошипно-шатунный механизм; 4 - ползун; 5 - ступенчатый шток; 6 - пружина; 7 - цилиндр; 8 - корпус; 9 - неуравновешенная масса; 10 - рукоятка управления</a:t>
            </a:r>
            <a:endParaRPr lang="ru-RU" sz="1400" dirty="0" smtClean="0">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3" name="Рисунок 22" descr="http://base1.gostedu.ru/56/56468/x062.jpg"/>
          <p:cNvPicPr/>
          <p:nvPr/>
        </p:nvPicPr>
        <p:blipFill>
          <a:blip r:embed="rId13"/>
          <a:srcRect/>
          <a:stretch>
            <a:fillRect/>
          </a:stretch>
        </p:blipFill>
        <p:spPr bwMode="auto">
          <a:xfrm>
            <a:off x="6643702" y="2643182"/>
            <a:ext cx="857250" cy="2343150"/>
          </a:xfrm>
          <a:prstGeom prst="rect">
            <a:avLst/>
          </a:prstGeom>
          <a:noFill/>
          <a:ln w="9525">
            <a:noFill/>
            <a:miter lim="800000"/>
            <a:headEnd/>
            <a:tailEnd/>
          </a:ln>
        </p:spPr>
      </p:pic>
      <p:sp>
        <p:nvSpPr>
          <p:cNvPr id="27651" name="Rectangle 3"/>
          <p:cNvSpPr>
            <a:spLocks noChangeArrowheads="1"/>
          </p:cNvSpPr>
          <p:nvPr/>
        </p:nvSpPr>
        <p:spPr bwMode="auto">
          <a:xfrm>
            <a:off x="5643570" y="5072074"/>
            <a:ext cx="314324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sng" strike="noStrike" cap="none" normalizeH="0" baseline="0" dirty="0" smtClean="0">
                <a:ln>
                  <a:noFill/>
                </a:ln>
                <a:solidFill>
                  <a:srgbClr val="008080"/>
                </a:solidFill>
                <a:effectLst/>
                <a:latin typeface="Arial" pitchFamily="34" charset="0"/>
                <a:ea typeface="Times New Roman" pitchFamily="18" charset="0"/>
                <a:cs typeface="Times New Roman" pitchFamily="18" charset="0"/>
              </a:rPr>
              <a:t>Рис. 21. Трамбовка с пружинно-воздушным механизмом</a:t>
            </a:r>
            <a:br>
              <a:rPr kumimoji="0" lang="ru-RU" sz="1200" b="0" i="0" u="sng" strike="noStrike" cap="none" normalizeH="0" baseline="0" dirty="0" smtClean="0">
                <a:ln>
                  <a:noFill/>
                </a:ln>
                <a:solidFill>
                  <a:srgbClr val="008080"/>
                </a:solidFill>
                <a:effectLst/>
                <a:latin typeface="Arial" pitchFamily="34" charset="0"/>
                <a:ea typeface="Times New Roman" pitchFamily="18" charset="0"/>
                <a:cs typeface="Times New Roman" pitchFamily="18" charset="0"/>
              </a:rPr>
            </a:br>
            <a:r>
              <a:rPr kumimoji="0" lang="ru-RU" sz="1200" b="0" i="0" u="sng" strike="noStrike" cap="none" normalizeH="0" baseline="0" dirty="0" smtClean="0">
                <a:ln>
                  <a:noFill/>
                </a:ln>
                <a:solidFill>
                  <a:srgbClr val="008080"/>
                </a:solidFill>
                <a:effectLst/>
                <a:latin typeface="Arial" pitchFamily="34" charset="0"/>
                <a:ea typeface="Times New Roman" pitchFamily="18" charset="0"/>
                <a:cs typeface="Times New Roman" pitchFamily="18" charset="0"/>
              </a:rPr>
              <a:t>1 - кривошипно-шатунный механизм; 2 - ползун; 3 - корпус; 4 - башмак; 5 - поршень промежуточный; 6 - пружина рабочая; 7 - пружина вспомогательная; 8 - шток; 9 - воздушная подушка; 10 - канал для компенсации воздуха</a:t>
            </a:r>
            <a:endParaRPr kumimoji="0" lang="ru-RU" sz="1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nvSpPr>
        <p:spPr bwMode="auto">
          <a:xfrm>
            <a:off x="0" y="0"/>
            <a:ext cx="914400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ts val="2100"/>
              </a:lnSpc>
              <a:spcBef>
                <a:spcPct val="0"/>
              </a:spcBef>
              <a:spcAft>
                <a:spcPct val="0"/>
              </a:spcAft>
              <a:buClrTx/>
              <a:buSzTx/>
              <a:buFontTx/>
              <a:buNone/>
              <a:tabLst/>
            </a:pPr>
            <a:r>
              <a:rPr kumimoji="0" lang="ru-RU" sz="16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Уплотнение грунтов в траншеях при прокладке трубопроводов</a:t>
            </a:r>
            <a:endParaRPr kumimoji="0" lang="ru-RU" sz="1600" b="1" i="0"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ts val="2100"/>
              </a:lnSpc>
              <a:spcBef>
                <a:spcPct val="0"/>
              </a:spcBef>
              <a:spcAft>
                <a:spcPct val="0"/>
              </a:spcAft>
              <a:buClrTx/>
              <a:buSzTx/>
              <a:buFontTx/>
              <a:buNone/>
              <a:tabLst/>
            </a:pPr>
            <a:r>
              <a:rPr kumimoji="0" lang="ru-RU" sz="1600" b="1" i="0" strike="noStrike" cap="none" normalizeH="0" baseline="0" dirty="0" smtClean="0">
                <a:ln>
                  <a:noFill/>
                </a:ln>
                <a:effectLst/>
                <a:latin typeface="Times New Roman" pitchFamily="18" charset="0"/>
                <a:ea typeface="Times New Roman" pitchFamily="18" charset="0"/>
                <a:cs typeface="Times New Roman" pitchFamily="18" charset="0"/>
              </a:rPr>
              <a:t>     Уплотнение грунта при засыпке трубопроводов и коллекторов ведется в случае, когда они прокладываются в пределах промышленной площадки, жилого массива, под дорогами и т.п.</a:t>
            </a:r>
            <a:endParaRPr kumimoji="0" lang="ru-RU" sz="1600" b="1" i="0"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ts val="2100"/>
              </a:lnSpc>
              <a:spcBef>
                <a:spcPct val="0"/>
              </a:spcBef>
              <a:spcAft>
                <a:spcPct val="0"/>
              </a:spcAft>
              <a:buClrTx/>
              <a:buSzTx/>
              <a:buFontTx/>
              <a:buNone/>
              <a:tabLst/>
            </a:pPr>
            <a:r>
              <a:rPr kumimoji="0" lang="ru-RU" sz="1600" b="1" i="0"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a:t>
            </a:r>
            <a:r>
              <a:rPr kumimoji="0" lang="ru-RU" sz="1600" b="1" i="0"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Грунт для обратной засыпки находится, как правило, в отвалах, расположенных вдоль траншеи по одну или обе стороны от нее, что зависит от типа землеройной машины, глубины траншеи и требований проекта производства работ.</a:t>
            </a:r>
          </a:p>
          <a:p>
            <a:pPr algn="just">
              <a:lnSpc>
                <a:spcPts val="2100"/>
              </a:lnSpc>
            </a:pPr>
            <a:r>
              <a:rPr lang="ru-RU" sz="1600" b="1" dirty="0" smtClean="0">
                <a:latin typeface="Times New Roman" pitchFamily="18" charset="0"/>
                <a:cs typeface="Times New Roman" pitchFamily="18" charset="0"/>
              </a:rPr>
              <a:t>     Для засыпки траншей с откосами при диаметре труб более 350 мм отвалы грунта рекомендуется размешать с обеих сторон: с одной стороны основной, а с другой только для засыпки пазухи трубопровода.</a:t>
            </a:r>
          </a:p>
          <a:p>
            <a:pPr algn="just">
              <a:lnSpc>
                <a:spcPts val="2100"/>
              </a:lnSpc>
            </a:pPr>
            <a:r>
              <a:rPr lang="ru-RU" sz="1600" b="1" dirty="0" smtClean="0">
                <a:solidFill>
                  <a:srgbClr val="C00000"/>
                </a:solidFill>
                <a:latin typeface="Times New Roman" pitchFamily="18" charset="0"/>
                <a:cs typeface="Times New Roman" pitchFamily="18" charset="0"/>
              </a:rPr>
              <a:t>     Обратную засыпку траншеи следует вести сразу же после укладки труб с тем, чтобы исключить обрушение стенок траншеи, заиливание труб в результате атмосферных осадков и пересушивание (или переувлажнение) грунта в отвалах.</a:t>
            </a:r>
          </a:p>
          <a:p>
            <a:pPr algn="just">
              <a:lnSpc>
                <a:spcPts val="2100"/>
              </a:lnSpc>
            </a:pPr>
            <a:r>
              <a:rPr lang="ru-RU" sz="1600" b="1" dirty="0" smtClean="0">
                <a:latin typeface="Times New Roman" pitchFamily="18" charset="0"/>
                <a:cs typeface="Times New Roman" pitchFamily="18" charset="0"/>
              </a:rPr>
              <a:t>     Обратная засыпка траншей, заполненных грунтовыми (или атмосферными) водами, допускается только после предварительной откачки воды и осушения траншеи. При наличии в траншее креплений их следует разбирать в процессе выполнения обратной засыпки, за исключением случаев, когда их разборка может повлечь повреждение рядом расположенных зданий или сооружений.</a:t>
            </a:r>
          </a:p>
          <a:p>
            <a:pPr algn="just">
              <a:lnSpc>
                <a:spcPts val="2100"/>
              </a:lnSpc>
            </a:pPr>
            <a:r>
              <a:rPr lang="ru-RU" sz="1600" b="1" dirty="0" smtClean="0">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Засыпку грунта в траншеи рекомендуется выполнять бульдозерами. Предварительно уменьшают крутизну откоса размещенного вдоль траншеи отвала грунта косыми проходами бульдозера, который при этом смещает грунт к траншее. Эту работу сочетают с подачей грунта в первый слой засыпки. Грунт в траншею подается в объеме, обеспечивающем заданную толщину отсыпаемого слоя, в соответствии с темпами его разравнивания и уплотнения.</a:t>
            </a:r>
          </a:p>
          <a:p>
            <a:pPr algn="just">
              <a:lnSpc>
                <a:spcPts val="2100"/>
              </a:lnSpc>
            </a:pPr>
            <a:r>
              <a:rPr lang="ru-RU" sz="1600" b="1" dirty="0" smtClean="0">
                <a:latin typeface="Times New Roman" pitchFamily="18" charset="0"/>
                <a:cs typeface="Times New Roman" pitchFamily="18" charset="0"/>
              </a:rPr>
              <a:t>     Обратная засыпка трубопроводов местным связным грунтом в траншеях с откосами может выполняться в соответствии с приведенными на </a:t>
            </a:r>
            <a:r>
              <a:rPr lang="ru-RU" sz="1600" b="1" dirty="0" smtClean="0">
                <a:solidFill>
                  <a:srgbClr val="FF0000"/>
                </a:solidFill>
                <a:latin typeface="Times New Roman" pitchFamily="18" charset="0"/>
                <a:cs typeface="Times New Roman" pitchFamily="18" charset="0"/>
              </a:rPr>
              <a:t>рис.1 и рис.2 </a:t>
            </a:r>
            <a:r>
              <a:rPr lang="ru-RU" sz="1600" b="1" dirty="0" smtClean="0">
                <a:latin typeface="Times New Roman" pitchFamily="18" charset="0"/>
                <a:cs typeface="Times New Roman" pitchFamily="18" charset="0"/>
              </a:rPr>
              <a:t> схемами производства работ.</a:t>
            </a:r>
            <a:endParaRPr kumimoji="0" lang="ru-RU" sz="1600" b="1" i="0" strike="noStrike" cap="none" normalizeH="0" baseline="0" dirty="0" smtClean="0">
              <a:ln>
                <a:noFill/>
              </a:ln>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6572264" y="0"/>
            <a:ext cx="2571736"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Рис. </a:t>
            </a:r>
            <a:r>
              <a:rPr lang="ru-RU" sz="1600" b="1" dirty="0" smtClean="0">
                <a:solidFill>
                  <a:srgbClr val="C00000"/>
                </a:solidFill>
                <a:latin typeface="Times New Roman" pitchFamily="18" charset="0"/>
                <a:ea typeface="Times New Roman" pitchFamily="18" charset="0"/>
                <a:cs typeface="Times New Roman" pitchFamily="18" charset="0"/>
              </a:rPr>
              <a:t>1</a:t>
            </a:r>
            <a:r>
              <a:rPr kumimoji="0" lang="ru-RU" sz="1600" b="1" i="0"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a:t>
            </a:r>
          </a:p>
          <a:p>
            <a:pPr marL="0" marR="0" lvl="0" indent="0" defTabSz="914400" rtl="0" eaLnBrk="1" fontAlgn="base" latinLnBrk="0" hangingPunct="1">
              <a:lnSpc>
                <a:spcPct val="100000"/>
              </a:lnSpc>
              <a:spcBef>
                <a:spcPct val="0"/>
              </a:spcBef>
              <a:spcAft>
                <a:spcPct val="0"/>
              </a:spcAft>
              <a:buClrTx/>
              <a:buSzTx/>
              <a:buFontTx/>
              <a:buNone/>
              <a:tabLst/>
            </a:pPr>
            <a:r>
              <a:rPr kumimoji="0" lang="ru-RU" sz="1600" b="1" i="0"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Технология уплотнения грунтов в траншеях при прокладке трубопроводов:</a:t>
            </a:r>
            <a:r>
              <a:rPr kumimoji="0" lang="ru-RU" sz="16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r>
            <a:br>
              <a:rPr kumimoji="0" lang="ru-RU" sz="16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br>
            <a:r>
              <a:rPr kumimoji="0" lang="ru-RU" sz="1600" b="1" i="0"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1,2 - бульдозер; </a:t>
            </a:r>
          </a:p>
          <a:p>
            <a:pPr marL="0" marR="0" lvl="0" indent="0" defTabSz="914400" rtl="0" eaLnBrk="1" fontAlgn="base" latinLnBrk="0" hangingPunct="1">
              <a:lnSpc>
                <a:spcPct val="100000"/>
              </a:lnSpc>
              <a:spcBef>
                <a:spcPct val="0"/>
              </a:spcBef>
              <a:spcAft>
                <a:spcPct val="0"/>
              </a:spcAft>
              <a:buClrTx/>
              <a:buSzTx/>
              <a:buFontTx/>
              <a:buNone/>
              <a:tabLst/>
            </a:pPr>
            <a:r>
              <a:rPr kumimoji="0" lang="ru-RU" sz="1600" b="1" i="0"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3 - кулачковый каток; </a:t>
            </a:r>
          </a:p>
          <a:p>
            <a:pPr marL="0" marR="0" lvl="0" indent="0" defTabSz="914400" rtl="0" eaLnBrk="1" fontAlgn="base" latinLnBrk="0" hangingPunct="1">
              <a:lnSpc>
                <a:spcPct val="100000"/>
              </a:lnSpc>
              <a:spcBef>
                <a:spcPct val="0"/>
              </a:spcBef>
              <a:spcAft>
                <a:spcPct val="0"/>
              </a:spcAft>
              <a:buClrTx/>
              <a:buSzTx/>
              <a:buFontTx/>
              <a:buNone/>
              <a:tabLst/>
            </a:pPr>
            <a:r>
              <a:rPr kumimoji="0" lang="ru-RU" sz="1600" b="1" i="0"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4 - вибротрамбовка</a:t>
            </a:r>
          </a:p>
          <a:p>
            <a:pPr lvl="0" algn="just" fontAlgn="base">
              <a:spcBef>
                <a:spcPct val="0"/>
              </a:spcBef>
              <a:spcAft>
                <a:spcPct val="0"/>
              </a:spcAft>
            </a:pPr>
            <a:r>
              <a:rPr lang="ru-RU" sz="1600" b="1" i="1" dirty="0" smtClean="0">
                <a:solidFill>
                  <a:srgbClr val="0000FF"/>
                </a:solidFill>
                <a:latin typeface="Times New Roman" pitchFamily="18" charset="0"/>
                <a:ea typeface="Times New Roman" pitchFamily="18" charset="0"/>
                <a:cs typeface="Times New Roman" pitchFamily="18" charset="0"/>
              </a:rPr>
              <a:t>Разравнивание первого и нескольких последующих слоев грунта в траншеях с трубопроводами диаметром до 0,2 м включительно осуществляется двумя микробульдозерами.</a:t>
            </a:r>
            <a:endParaRPr kumimoji="0" lang="ru-RU" sz="1600" b="1" i="1" strike="noStrike" cap="none" normalizeH="0" baseline="0" dirty="0" smtClean="0">
              <a:ln>
                <a:noFill/>
              </a:ln>
              <a:solidFill>
                <a:srgbClr val="0000FF"/>
              </a:solidFill>
              <a:effectLst/>
              <a:latin typeface="Times New Roman" pitchFamily="18" charset="0"/>
              <a:cs typeface="Times New Roman" pitchFamily="18" charset="0"/>
            </a:endParaRPr>
          </a:p>
        </p:txBody>
      </p:sp>
      <p:pic>
        <p:nvPicPr>
          <p:cNvPr id="1026" name="Picture 2" descr="C:\Documents and Settings\AGoltsev\Рабочий стол\Без имени-1копирование.jpg"/>
          <p:cNvPicPr>
            <a:picLocks noChangeAspect="1" noChangeArrowheads="1"/>
          </p:cNvPicPr>
          <p:nvPr/>
        </p:nvPicPr>
        <p:blipFill>
          <a:blip r:embed="rId2"/>
          <a:srcRect/>
          <a:stretch>
            <a:fillRect/>
          </a:stretch>
        </p:blipFill>
        <p:spPr bwMode="auto">
          <a:xfrm>
            <a:off x="0" y="1"/>
            <a:ext cx="6572264" cy="4000504"/>
          </a:xfrm>
          <a:prstGeom prst="rect">
            <a:avLst/>
          </a:prstGeom>
          <a:noFill/>
        </p:spPr>
      </p:pic>
      <p:sp>
        <p:nvSpPr>
          <p:cNvPr id="6" name="Прямоугольник 5"/>
          <p:cNvSpPr/>
          <p:nvPr/>
        </p:nvSpPr>
        <p:spPr>
          <a:xfrm>
            <a:off x="0" y="4000504"/>
            <a:ext cx="9144000" cy="2785378"/>
          </a:xfrm>
          <a:prstGeom prst="rect">
            <a:avLst/>
          </a:prstGeom>
        </p:spPr>
        <p:txBody>
          <a:bodyPr wrap="square">
            <a:spAutoFit/>
          </a:bodyPr>
          <a:lstStyle/>
          <a:p>
            <a:pPr algn="just">
              <a:lnSpc>
                <a:spcPts val="2100"/>
              </a:lnSpc>
            </a:pPr>
            <a:r>
              <a:rPr lang="ru-RU" sz="1600" b="1" i="1" dirty="0" smtClean="0">
                <a:solidFill>
                  <a:srgbClr val="0000FF"/>
                </a:solidFill>
                <a:latin typeface="Times New Roman" pitchFamily="18" charset="0"/>
                <a:ea typeface="Times New Roman" pitchFamily="18" charset="0"/>
                <a:cs typeface="Times New Roman" pitchFamily="18" charset="0"/>
              </a:rPr>
              <a:t>А в верхней части при ширине ее, равной 1,4 м и более, - двумя малогабаритными бульдозерами на базе трактора, один из которых ведет черновое распределение грунта, а второй, идущий следом, тщательно планирует поверхность каждого слоя.</a:t>
            </a:r>
          </a:p>
          <a:p>
            <a:pPr algn="just">
              <a:lnSpc>
                <a:spcPts val="2100"/>
              </a:lnSpc>
            </a:pPr>
            <a:r>
              <a:rPr lang="ru-RU" sz="1600" b="1" dirty="0" smtClean="0">
                <a:latin typeface="Times New Roman" pitchFamily="18" charset="0"/>
                <a:ea typeface="Times New Roman" pitchFamily="18" charset="0"/>
                <a:cs typeface="Times New Roman" pitchFamily="18" charset="0"/>
              </a:rPr>
              <a:t>        Нижние слои обратной засыпки траншеи с трубопроводами диаметром 0,25 м и более разравниваются вручную. Для уменьшения объема работ, выполняемых вручную, кроме основного отвала грунта, размещаемого с одной стороны траншеи, предусматривается дополнительный отвал грунта с другой стороны в объеме, достаточном для засыпки пазухи между уложенным трубопроводом и стенками траншеи. Грунт в пазухи подается бульдозером рассредоточение косыми проходами с целью уменьшения объема перекидки при его разравнивании.</a:t>
            </a:r>
            <a:endParaRPr lang="ru-RU"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AGoltsev\Рабочий стол\Без имени-1копирование.jpg"/>
          <p:cNvPicPr>
            <a:picLocks noChangeAspect="1" noChangeArrowheads="1"/>
          </p:cNvPicPr>
          <p:nvPr/>
        </p:nvPicPr>
        <p:blipFill>
          <a:blip r:embed="rId2"/>
          <a:srcRect/>
          <a:stretch>
            <a:fillRect/>
          </a:stretch>
        </p:blipFill>
        <p:spPr bwMode="auto">
          <a:xfrm>
            <a:off x="1" y="285728"/>
            <a:ext cx="6429387" cy="1643050"/>
          </a:xfrm>
          <a:prstGeom prst="rect">
            <a:avLst/>
          </a:prstGeom>
          <a:noFill/>
        </p:spPr>
      </p:pic>
      <p:pic>
        <p:nvPicPr>
          <p:cNvPr id="1027" name="Picture 3" descr="C:\Documents and Settings\AGoltsev\Рабочий стол\Без имени-2копирование.jpg"/>
          <p:cNvPicPr>
            <a:picLocks noChangeAspect="1" noChangeArrowheads="1"/>
          </p:cNvPicPr>
          <p:nvPr/>
        </p:nvPicPr>
        <p:blipFill>
          <a:blip r:embed="rId3"/>
          <a:srcRect/>
          <a:stretch>
            <a:fillRect/>
          </a:stretch>
        </p:blipFill>
        <p:spPr bwMode="auto">
          <a:xfrm>
            <a:off x="0" y="3335830"/>
            <a:ext cx="9050838" cy="2214578"/>
          </a:xfrm>
          <a:prstGeom prst="rect">
            <a:avLst/>
          </a:prstGeom>
          <a:noFill/>
        </p:spPr>
      </p:pic>
      <p:sp>
        <p:nvSpPr>
          <p:cNvPr id="7" name="Прямоугольник 6"/>
          <p:cNvSpPr/>
          <p:nvPr/>
        </p:nvSpPr>
        <p:spPr>
          <a:xfrm>
            <a:off x="0" y="0"/>
            <a:ext cx="7367530" cy="338554"/>
          </a:xfrm>
          <a:prstGeom prst="rect">
            <a:avLst/>
          </a:prstGeom>
        </p:spPr>
        <p:txBody>
          <a:bodyPr wrap="none">
            <a:spAutoFit/>
          </a:bodyPr>
          <a:lstStyle/>
          <a:p>
            <a:r>
              <a:rPr lang="ru-RU" sz="1600" b="1" dirty="0" smtClean="0">
                <a:solidFill>
                  <a:srgbClr val="C00000"/>
                </a:solidFill>
                <a:latin typeface="Times New Roman" pitchFamily="18" charset="0"/>
                <a:cs typeface="Times New Roman" pitchFamily="18" charset="0"/>
              </a:rPr>
              <a:t>Схема подачи, разравнивания и уплотнения грунта в нижней части траншеи</a:t>
            </a:r>
            <a:endParaRPr lang="ru-RU" sz="1600" b="1" dirty="0">
              <a:solidFill>
                <a:srgbClr val="C00000"/>
              </a:solidFill>
              <a:latin typeface="Times New Roman" pitchFamily="18" charset="0"/>
              <a:cs typeface="Times New Roman" pitchFamily="18" charset="0"/>
            </a:endParaRPr>
          </a:p>
        </p:txBody>
      </p:sp>
      <p:pic>
        <p:nvPicPr>
          <p:cNvPr id="1029" name="Picture 5" descr="C:\Documents and Settings\AGoltsev\Рабочий стол\Без имени-4копирование.jpg"/>
          <p:cNvPicPr>
            <a:picLocks noChangeAspect="1" noChangeArrowheads="1"/>
          </p:cNvPicPr>
          <p:nvPr/>
        </p:nvPicPr>
        <p:blipFill>
          <a:blip r:embed="rId4"/>
          <a:srcRect/>
          <a:stretch>
            <a:fillRect/>
          </a:stretch>
        </p:blipFill>
        <p:spPr bwMode="auto">
          <a:xfrm>
            <a:off x="214282" y="5143512"/>
            <a:ext cx="1851025" cy="1517650"/>
          </a:xfrm>
          <a:prstGeom prst="rect">
            <a:avLst/>
          </a:prstGeom>
          <a:noFill/>
        </p:spPr>
      </p:pic>
      <p:pic>
        <p:nvPicPr>
          <p:cNvPr id="1030" name="Picture 6" descr="C:\Documents and Settings\AGoltsev\Рабочий стол\Без имени-5.jpg"/>
          <p:cNvPicPr>
            <a:picLocks noChangeAspect="1" noChangeArrowheads="1"/>
          </p:cNvPicPr>
          <p:nvPr/>
        </p:nvPicPr>
        <p:blipFill>
          <a:blip r:embed="rId5"/>
          <a:srcRect/>
          <a:stretch>
            <a:fillRect/>
          </a:stretch>
        </p:blipFill>
        <p:spPr bwMode="auto">
          <a:xfrm>
            <a:off x="142844" y="1785926"/>
            <a:ext cx="4978140" cy="1143008"/>
          </a:xfrm>
          <a:prstGeom prst="rect">
            <a:avLst/>
          </a:prstGeom>
          <a:noFill/>
        </p:spPr>
      </p:pic>
      <p:sp>
        <p:nvSpPr>
          <p:cNvPr id="10" name="Прямоугольник 9"/>
          <p:cNvSpPr/>
          <p:nvPr/>
        </p:nvSpPr>
        <p:spPr>
          <a:xfrm>
            <a:off x="6429388" y="428604"/>
            <a:ext cx="2714612" cy="2554545"/>
          </a:xfrm>
          <a:prstGeom prst="rect">
            <a:avLst/>
          </a:prstGeom>
        </p:spPr>
        <p:txBody>
          <a:bodyPr wrap="square">
            <a:spAutoFit/>
          </a:bodyPr>
          <a:lstStyle/>
          <a:p>
            <a:pPr algn="ctr"/>
            <a:r>
              <a:rPr lang="ru-RU" sz="1600" b="1" dirty="0" smtClean="0">
                <a:solidFill>
                  <a:srgbClr val="C00000"/>
                </a:solidFill>
                <a:latin typeface="Times New Roman" pitchFamily="18" charset="0"/>
                <a:ea typeface="Times New Roman" pitchFamily="18" charset="0"/>
                <a:cs typeface="Times New Roman" pitchFamily="18" charset="0"/>
              </a:rPr>
              <a:t>Рис. 2</a:t>
            </a:r>
          </a:p>
          <a:p>
            <a:r>
              <a:rPr lang="ru-RU" sz="1600" b="1" dirty="0" smtClean="0">
                <a:solidFill>
                  <a:srgbClr val="C00000"/>
                </a:solidFill>
                <a:latin typeface="Times New Roman" pitchFamily="18" charset="0"/>
                <a:ea typeface="Times New Roman" pitchFamily="18" charset="0"/>
                <a:cs typeface="Times New Roman" pitchFamily="18" charset="0"/>
              </a:rPr>
              <a:t>Технология уплотнения грунтов в траншеях при прокладке трубопроводов:</a:t>
            </a:r>
            <a:endParaRPr lang="ru-RU" sz="1600" b="1" dirty="0" smtClean="0">
              <a:solidFill>
                <a:schemeClr val="tx2"/>
              </a:solidFill>
              <a:latin typeface="Times New Roman" pitchFamily="18" charset="0"/>
              <a:ea typeface="Times New Roman" pitchFamily="18" charset="0"/>
              <a:cs typeface="Times New Roman" pitchFamily="18" charset="0"/>
            </a:endParaRPr>
          </a:p>
          <a:p>
            <a:r>
              <a:rPr lang="ru-RU" sz="1600" b="1" dirty="0" smtClean="0">
                <a:solidFill>
                  <a:srgbClr val="0000FF"/>
                </a:solidFill>
                <a:latin typeface="Times New Roman" pitchFamily="18" charset="0"/>
                <a:ea typeface="Times New Roman" pitchFamily="18" charset="0"/>
                <a:cs typeface="Times New Roman" pitchFamily="18" charset="0"/>
              </a:rPr>
              <a:t>1 - экскаватор – планировщик; </a:t>
            </a:r>
          </a:p>
          <a:p>
            <a:r>
              <a:rPr lang="ru-RU" sz="1600" b="1" dirty="0" smtClean="0">
                <a:solidFill>
                  <a:srgbClr val="0000FF"/>
                </a:solidFill>
                <a:latin typeface="Times New Roman" pitchFamily="18" charset="0"/>
                <a:ea typeface="Times New Roman" pitchFamily="18" charset="0"/>
                <a:cs typeface="Times New Roman" pitchFamily="18" charset="0"/>
              </a:rPr>
              <a:t>2 – автосамосвал; 3 – бульдозер;</a:t>
            </a:r>
          </a:p>
          <a:p>
            <a:r>
              <a:rPr lang="ru-RU" sz="1600" b="1" dirty="0" smtClean="0">
                <a:solidFill>
                  <a:srgbClr val="0000FF"/>
                </a:solidFill>
                <a:latin typeface="Times New Roman" pitchFamily="18" charset="0"/>
                <a:ea typeface="Times New Roman" pitchFamily="18" charset="0"/>
                <a:cs typeface="Times New Roman" pitchFamily="18" charset="0"/>
              </a:rPr>
              <a:t>4 – виброплита;</a:t>
            </a:r>
          </a:p>
          <a:p>
            <a:r>
              <a:rPr lang="ru-RU" sz="1600" b="1" dirty="0" smtClean="0">
                <a:solidFill>
                  <a:srgbClr val="0000FF"/>
                </a:solidFill>
                <a:latin typeface="Times New Roman" pitchFamily="18" charset="0"/>
                <a:ea typeface="Times New Roman" pitchFamily="18" charset="0"/>
                <a:cs typeface="Times New Roman" pitchFamily="18" charset="0"/>
              </a:rPr>
              <a:t>5 - трамбовка</a:t>
            </a:r>
            <a:endParaRPr lang="ru-RU" sz="1600" b="1" dirty="0">
              <a:solidFill>
                <a:srgbClr val="0000FF"/>
              </a:solidFill>
              <a:latin typeface="Times New Roman" pitchFamily="18" charset="0"/>
              <a:cs typeface="Times New Roman" pitchFamily="18" charset="0"/>
            </a:endParaRPr>
          </a:p>
        </p:txBody>
      </p:sp>
      <p:sp>
        <p:nvSpPr>
          <p:cNvPr id="11" name="Прямоугольник 10"/>
          <p:cNvSpPr/>
          <p:nvPr/>
        </p:nvSpPr>
        <p:spPr>
          <a:xfrm>
            <a:off x="0" y="3143248"/>
            <a:ext cx="7399590" cy="338554"/>
          </a:xfrm>
          <a:prstGeom prst="rect">
            <a:avLst/>
          </a:prstGeom>
        </p:spPr>
        <p:txBody>
          <a:bodyPr wrap="none">
            <a:spAutoFit/>
          </a:bodyPr>
          <a:lstStyle/>
          <a:p>
            <a:r>
              <a:rPr lang="ru-RU" sz="1600" b="1" dirty="0" smtClean="0">
                <a:solidFill>
                  <a:srgbClr val="C00000"/>
                </a:solidFill>
                <a:latin typeface="Times New Roman" pitchFamily="18" charset="0"/>
                <a:cs typeface="Times New Roman" pitchFamily="18" charset="0"/>
              </a:rPr>
              <a:t>Схема подачи, разравнивания и уплотнения грунта в верхней части траншеи</a:t>
            </a:r>
            <a:endParaRPr lang="ru-RU" sz="1600" b="1" dirty="0">
              <a:solidFill>
                <a:srgbClr val="C00000"/>
              </a:solidFill>
              <a:latin typeface="Times New Roman" pitchFamily="18" charset="0"/>
              <a:cs typeface="Times New Roman" pitchFamily="18" charset="0"/>
            </a:endParaRPr>
          </a:p>
        </p:txBody>
      </p:sp>
      <p:sp>
        <p:nvSpPr>
          <p:cNvPr id="12" name="Прямоугольник 11"/>
          <p:cNvSpPr/>
          <p:nvPr/>
        </p:nvSpPr>
        <p:spPr>
          <a:xfrm>
            <a:off x="2214546" y="5857892"/>
            <a:ext cx="6643734" cy="584775"/>
          </a:xfrm>
          <a:prstGeom prst="rect">
            <a:avLst/>
          </a:prstGeom>
        </p:spPr>
        <p:txBody>
          <a:bodyPr wrap="square">
            <a:spAutoFit/>
          </a:bodyPr>
          <a:lstStyle/>
          <a:p>
            <a:r>
              <a:rPr lang="ru-RU" sz="1600" b="1" dirty="0" smtClean="0">
                <a:solidFill>
                  <a:srgbClr val="0000FF"/>
                </a:solidFill>
                <a:latin typeface="Times New Roman" pitchFamily="18" charset="0"/>
                <a:ea typeface="Times New Roman" pitchFamily="18" charset="0"/>
                <a:cs typeface="Times New Roman" pitchFamily="18" charset="0"/>
              </a:rPr>
              <a:t>1 - экскаватор – планировщик; 2 – автосамосвал; 3 – бульдозер</a:t>
            </a:r>
          </a:p>
          <a:p>
            <a:r>
              <a:rPr lang="ru-RU" sz="1600" b="1" dirty="0" smtClean="0">
                <a:solidFill>
                  <a:srgbClr val="0000FF"/>
                </a:solidFill>
                <a:latin typeface="Times New Roman" pitchFamily="18" charset="0"/>
                <a:ea typeface="Times New Roman" pitchFamily="18" charset="0"/>
                <a:cs typeface="Times New Roman" pitchFamily="18" charset="0"/>
              </a:rPr>
              <a:t>4 – виброплита; 5 - трамбовка</a:t>
            </a:r>
            <a:endParaRPr lang="ru-RU" sz="1600" b="1" dirty="0">
              <a:solidFill>
                <a:srgbClr val="0000FF"/>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4868" y="4745736"/>
            <a:ext cx="4557132" cy="1815882"/>
          </a:xfrm>
          <a:prstGeom prst="rect">
            <a:avLst/>
          </a:prstGeom>
        </p:spPr>
        <p:txBody>
          <a:bodyPr wrap="square">
            <a:spAutoFit/>
          </a:bodyPr>
          <a:lstStyle/>
          <a:p>
            <a:pPr algn="ctr"/>
            <a:r>
              <a:rPr lang="ru-RU" sz="1600" b="1" dirty="0" smtClean="0">
                <a:solidFill>
                  <a:srgbClr val="C00000"/>
                </a:solidFill>
                <a:latin typeface="Times New Roman" pitchFamily="18" charset="0"/>
                <a:cs typeface="Times New Roman" pitchFamily="18" charset="0"/>
              </a:rPr>
              <a:t>Рис.3</a:t>
            </a:r>
          </a:p>
          <a:p>
            <a:pPr algn="just"/>
            <a:r>
              <a:rPr lang="ru-RU" sz="1600" b="1" dirty="0" smtClean="0">
                <a:solidFill>
                  <a:srgbClr val="C00000"/>
                </a:solidFill>
                <a:latin typeface="Times New Roman" pitchFamily="18" charset="0"/>
                <a:cs typeface="Times New Roman" pitchFamily="18" charset="0"/>
              </a:rPr>
              <a:t>Схема уплотнения грунта основания траншеи:</a:t>
            </a:r>
          </a:p>
          <a:p>
            <a:r>
              <a:rPr lang="ru-RU" sz="1600" b="1" dirty="0" smtClean="0">
                <a:solidFill>
                  <a:srgbClr val="0000FF"/>
                </a:solidFill>
                <a:latin typeface="Times New Roman" pitchFamily="18" charset="0"/>
                <a:cs typeface="Times New Roman" pitchFamily="18" charset="0"/>
              </a:rPr>
              <a:t>1-экскаватор; </a:t>
            </a:r>
          </a:p>
          <a:p>
            <a:r>
              <a:rPr lang="ru-RU" sz="1600" b="1" dirty="0" smtClean="0">
                <a:solidFill>
                  <a:srgbClr val="0000FF"/>
                </a:solidFill>
                <a:latin typeface="Times New Roman" pitchFamily="18" charset="0"/>
                <a:cs typeface="Times New Roman" pitchFamily="18" charset="0"/>
              </a:rPr>
              <a:t>2-трамбующая плита; </a:t>
            </a:r>
          </a:p>
          <a:p>
            <a:r>
              <a:rPr lang="ru-RU" sz="1600" b="1" dirty="0" smtClean="0">
                <a:solidFill>
                  <a:srgbClr val="0000FF"/>
                </a:solidFill>
                <a:latin typeface="Times New Roman" pitchFamily="18" charset="0"/>
                <a:cs typeface="Times New Roman" pitchFamily="18" charset="0"/>
              </a:rPr>
              <a:t>3-ось экскаватора; </a:t>
            </a:r>
          </a:p>
          <a:p>
            <a:r>
              <a:rPr lang="ru-RU" sz="1600" b="1" dirty="0" smtClean="0">
                <a:solidFill>
                  <a:srgbClr val="0000FF"/>
                </a:solidFill>
                <a:latin typeface="Times New Roman" pitchFamily="18" charset="0"/>
                <a:cs typeface="Times New Roman" pitchFamily="18" charset="0"/>
              </a:rPr>
              <a:t>4-уплотненный слой грунт (0,16 см); </a:t>
            </a:r>
          </a:p>
          <a:p>
            <a:r>
              <a:rPr lang="ru-RU" sz="1600" b="1" dirty="0" smtClean="0">
                <a:solidFill>
                  <a:srgbClr val="0000FF"/>
                </a:solidFill>
                <a:latin typeface="Times New Roman" pitchFamily="18" charset="0"/>
                <a:cs typeface="Times New Roman" pitchFamily="18" charset="0"/>
              </a:rPr>
              <a:t>5-уплотняющий слой грунта </a:t>
            </a:r>
            <a:endParaRPr lang="ru-RU" sz="1600" dirty="0">
              <a:solidFill>
                <a:srgbClr val="0000FF"/>
              </a:solidFill>
            </a:endParaRPr>
          </a:p>
        </p:txBody>
      </p:sp>
      <p:pic>
        <p:nvPicPr>
          <p:cNvPr id="2050" name="Picture 2" descr="C:\Documents and Settings\AGoltsev\Рабочий стол\Без имени-2копирование.jpg"/>
          <p:cNvPicPr>
            <a:picLocks noChangeAspect="1" noChangeArrowheads="1"/>
          </p:cNvPicPr>
          <p:nvPr/>
        </p:nvPicPr>
        <p:blipFill>
          <a:blip r:embed="rId2"/>
          <a:srcRect/>
          <a:stretch>
            <a:fillRect/>
          </a:stretch>
        </p:blipFill>
        <p:spPr bwMode="auto">
          <a:xfrm>
            <a:off x="0" y="14682"/>
            <a:ext cx="4572000" cy="4771640"/>
          </a:xfrm>
          <a:prstGeom prst="rect">
            <a:avLst/>
          </a:prstGeom>
          <a:noFill/>
          <a:ln w="9525">
            <a:solidFill>
              <a:schemeClr val="tx1"/>
            </a:solidFill>
          </a:ln>
        </p:spPr>
      </p:pic>
      <p:pic>
        <p:nvPicPr>
          <p:cNvPr id="4" name="Picture 2" descr="C:\Documents and Settings\AGoltsev\Рабочий стол\Без имени-3копирование.jpg"/>
          <p:cNvPicPr>
            <a:picLocks noChangeAspect="1" noChangeArrowheads="1"/>
          </p:cNvPicPr>
          <p:nvPr/>
        </p:nvPicPr>
        <p:blipFill>
          <a:blip r:embed="rId3"/>
          <a:srcRect/>
          <a:stretch>
            <a:fillRect/>
          </a:stretch>
        </p:blipFill>
        <p:spPr bwMode="auto">
          <a:xfrm>
            <a:off x="4572000" y="0"/>
            <a:ext cx="4572000" cy="4786322"/>
          </a:xfrm>
          <a:prstGeom prst="rect">
            <a:avLst/>
          </a:prstGeom>
          <a:noFill/>
          <a:ln w="9525">
            <a:solidFill>
              <a:schemeClr val="tx1"/>
            </a:solidFill>
          </a:ln>
        </p:spPr>
      </p:pic>
      <p:sp>
        <p:nvSpPr>
          <p:cNvPr id="6" name="Прямоугольник 5"/>
          <p:cNvSpPr/>
          <p:nvPr/>
        </p:nvSpPr>
        <p:spPr>
          <a:xfrm>
            <a:off x="4572000" y="4786322"/>
            <a:ext cx="4572000" cy="1569660"/>
          </a:xfrm>
          <a:prstGeom prst="rect">
            <a:avLst/>
          </a:prstGeom>
        </p:spPr>
        <p:txBody>
          <a:bodyPr wrap="square">
            <a:spAutoFit/>
          </a:bodyPr>
          <a:lstStyle/>
          <a:p>
            <a:pPr algn="ctr"/>
            <a:r>
              <a:rPr lang="ru-RU" sz="1600" b="1" dirty="0" smtClean="0">
                <a:solidFill>
                  <a:srgbClr val="C00000"/>
                </a:solidFill>
                <a:latin typeface="Times New Roman" pitchFamily="18" charset="0"/>
                <a:cs typeface="Times New Roman" pitchFamily="18" charset="0"/>
              </a:rPr>
              <a:t>Рис.4</a:t>
            </a:r>
          </a:p>
          <a:p>
            <a:pPr algn="ctr"/>
            <a:r>
              <a:rPr lang="ru-RU" sz="1600" b="1" dirty="0" smtClean="0">
                <a:solidFill>
                  <a:srgbClr val="C00000"/>
                </a:solidFill>
                <a:latin typeface="Times New Roman" pitchFamily="18" charset="0"/>
                <a:cs typeface="Times New Roman" pitchFamily="18" charset="0"/>
              </a:rPr>
              <a:t>Схема уплотнения грунта основания траншеи:</a:t>
            </a:r>
          </a:p>
          <a:p>
            <a:r>
              <a:rPr lang="ru-RU" sz="1600" b="1" dirty="0" smtClean="0">
                <a:solidFill>
                  <a:srgbClr val="0000FF"/>
                </a:solidFill>
                <a:latin typeface="Times New Roman" pitchFamily="18" charset="0"/>
                <a:cs typeface="Times New Roman" pitchFamily="18" charset="0"/>
              </a:rPr>
              <a:t>1-экскаватор; </a:t>
            </a:r>
          </a:p>
          <a:p>
            <a:r>
              <a:rPr lang="ru-RU" sz="1600" b="1" dirty="0" smtClean="0">
                <a:solidFill>
                  <a:srgbClr val="0000FF"/>
                </a:solidFill>
                <a:latin typeface="Times New Roman" pitchFamily="18" charset="0"/>
                <a:cs typeface="Times New Roman" pitchFamily="18" charset="0"/>
              </a:rPr>
              <a:t>2-трамбующая плита 5,0 т.; </a:t>
            </a:r>
          </a:p>
          <a:p>
            <a:r>
              <a:rPr lang="ru-RU" sz="1600" b="1" dirty="0" smtClean="0">
                <a:solidFill>
                  <a:srgbClr val="0000FF"/>
                </a:solidFill>
                <a:latin typeface="Times New Roman" pitchFamily="18" charset="0"/>
                <a:cs typeface="Times New Roman" pitchFamily="18" charset="0"/>
              </a:rPr>
              <a:t>3-ось экскаватора; </a:t>
            </a:r>
          </a:p>
          <a:p>
            <a:r>
              <a:rPr lang="ru-RU" sz="1600" b="1" dirty="0" smtClean="0">
                <a:solidFill>
                  <a:srgbClr val="0000FF"/>
                </a:solidFill>
                <a:latin typeface="Times New Roman" pitchFamily="18" charset="0"/>
                <a:cs typeface="Times New Roman" pitchFamily="18" charset="0"/>
              </a:rPr>
              <a:t>4-уплотненный слой грунт </a:t>
            </a:r>
            <a:endParaRPr lang="ru-RU" sz="1600" dirty="0">
              <a:solidFill>
                <a:srgbClr val="0000FF"/>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0" y="0"/>
            <a:ext cx="9144000" cy="68057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ts val="2100"/>
              </a:lnSpc>
              <a:buClrTx/>
              <a:buSzTx/>
              <a:buFontTx/>
              <a:buNone/>
              <a:tabLst/>
            </a:pPr>
            <a:r>
              <a:rPr kumimoji="0" lang="ru-RU" sz="1600" b="1" i="0" strike="noStrike" cap="none" normalizeH="0" dirty="0" smtClean="0">
                <a:ln>
                  <a:noFill/>
                </a:ln>
                <a:solidFill>
                  <a:srgbClr val="C00000"/>
                </a:solidFill>
                <a:effectLst/>
                <a:latin typeface="Times New Roman" pitchFamily="18" charset="0"/>
                <a:ea typeface="Times New Roman" pitchFamily="18" charset="0"/>
                <a:cs typeface="Times New Roman" pitchFamily="18" charset="0"/>
              </a:rPr>
              <a:t>     </a:t>
            </a:r>
            <a:r>
              <a:rPr kumimoji="0" lang="ru-RU" sz="1600" b="1" i="0"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Во избежание повреждения трубопроводов или их гидроизоляции при разравнивании грунта бульдозерами необходимо следить, чтобы над шелыгой трубы был слой грунта не менее 0,25 м. Обсыпка трубопроводов скальным грунтом не допускается. Если траншея отрыта в скальном грунте, обсыпку трубопровода необходимо выполнять привозным песком или суглинком.</a:t>
            </a:r>
            <a:endParaRPr kumimoji="0" lang="ru-RU" sz="1600" b="1" i="0"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just" defTabSz="914400" rtl="0" eaLnBrk="0" fontAlgn="base" latinLnBrk="0" hangingPunct="0">
              <a:lnSpc>
                <a:spcPts val="2100"/>
              </a:lnSpc>
              <a:buClrTx/>
              <a:buSzTx/>
              <a:buFontTx/>
              <a:buNone/>
              <a:tabLst/>
            </a:pPr>
            <a:r>
              <a:rPr kumimoji="0" lang="ru-RU" sz="1600" b="1" i="0" strike="noStrike" cap="none" normalizeH="0" baseline="0" dirty="0" smtClean="0">
                <a:ln>
                  <a:noFill/>
                </a:ln>
                <a:effectLst/>
                <a:latin typeface="Times New Roman" pitchFamily="18" charset="0"/>
                <a:ea typeface="Times New Roman" pitchFamily="18" charset="0"/>
                <a:cs typeface="Times New Roman" pitchFamily="18" charset="0"/>
              </a:rPr>
              <a:t>     Нижние слои засыпки уплотняются самопередвигающимися электротрамбовками или </a:t>
            </a:r>
            <a:r>
              <a:rPr lang="ru-RU" sz="1600" b="1" dirty="0" smtClean="0">
                <a:latin typeface="Times New Roman" pitchFamily="18" charset="0"/>
                <a:ea typeface="Times New Roman" pitchFamily="18" charset="0"/>
                <a:cs typeface="Times New Roman" pitchFamily="18" charset="0"/>
              </a:rPr>
              <a:t>малогабаритными виброуплотняющими машинами</a:t>
            </a:r>
            <a:r>
              <a:rPr kumimoji="0" lang="ru-RU" sz="1600" b="1" i="0" strike="noStrike" cap="none" normalizeH="0" baseline="0" dirty="0" smtClean="0">
                <a:ln>
                  <a:noFill/>
                </a:ln>
                <a:effectLst/>
                <a:latin typeface="Times New Roman" pitchFamily="18" charset="0"/>
                <a:ea typeface="Times New Roman" pitchFamily="18" charset="0"/>
                <a:cs typeface="Times New Roman" pitchFamily="18" charset="0"/>
              </a:rPr>
              <a:t> параллельными проходками вдоль оси трубопровода.</a:t>
            </a:r>
          </a:p>
          <a:p>
            <a:pPr algn="just">
              <a:lnSpc>
                <a:spcPts val="2100"/>
              </a:lnSpc>
            </a:pPr>
            <a:r>
              <a:rPr lang="ru-RU" sz="1600" b="1" dirty="0" smtClean="0">
                <a:latin typeface="Times New Roman" pitchFamily="18" charset="0"/>
                <a:cs typeface="Times New Roman" pitchFamily="18" charset="0"/>
              </a:rPr>
              <a:t>     Толщина уплотняемых слоев и число проходов по одному следу выполняются в соответствии с данными, полученными в процессе опытного уплотнения.</a:t>
            </a:r>
          </a:p>
          <a:p>
            <a:pPr algn="just">
              <a:lnSpc>
                <a:spcPts val="2100"/>
              </a:lnSpc>
            </a:pPr>
            <a:r>
              <a:rPr lang="ru-RU" sz="1600" b="1" dirty="0" smtClean="0">
                <a:latin typeface="Times New Roman" pitchFamily="18" charset="0"/>
                <a:cs typeface="Times New Roman" pitchFamily="18" charset="0"/>
              </a:rPr>
              <a:t>     Слой грунта над трубопроводом уплотняется после тщательного уплотнения его в пазухах между трубопроводом и стенками траншей с целью достижения достаточного обжатия трубопровода и устранения его сдвижки.</a:t>
            </a:r>
          </a:p>
          <a:p>
            <a:pPr algn="just">
              <a:lnSpc>
                <a:spcPts val="2100"/>
              </a:lnSpc>
            </a:pPr>
            <a:r>
              <a:rPr lang="ru-RU" sz="1600" b="1" dirty="0" smtClean="0">
                <a:latin typeface="Times New Roman" pitchFamily="18" charset="0"/>
                <a:cs typeface="Times New Roman" pitchFamily="18" charset="0"/>
              </a:rPr>
              <a:t>     Для уплотнения вышележащих слоев засыпок может быть использована электротрамбовка, а при ширине траншеи 1,8 м и более уплотнение выполняется кулачковыми катками (при толщине слоя грунта над шелыгой трубы не менее 0,7 м).</a:t>
            </a:r>
          </a:p>
          <a:p>
            <a:pPr algn="just">
              <a:lnSpc>
                <a:spcPts val="2100"/>
              </a:lnSpc>
            </a:pPr>
            <a:r>
              <a:rPr lang="ru-RU" sz="1600" b="1" dirty="0" smtClean="0">
                <a:solidFill>
                  <a:srgbClr val="0000FF"/>
                </a:solidFill>
                <a:latin typeface="Times New Roman" pitchFamily="18" charset="0"/>
                <a:ea typeface="Times New Roman" pitchFamily="18" charset="0"/>
                <a:cs typeface="Times New Roman" pitchFamily="18" charset="0"/>
              </a:rPr>
              <a:t>      </a:t>
            </a:r>
            <a:r>
              <a:rPr lang="ru-RU" sz="1600" b="1" i="1" dirty="0" smtClean="0">
                <a:solidFill>
                  <a:srgbClr val="0000FF"/>
                </a:solidFill>
                <a:latin typeface="Times New Roman" pitchFamily="18" charset="0"/>
                <a:ea typeface="Times New Roman" pitchFamily="18" charset="0"/>
                <a:cs typeface="Times New Roman" pitchFamily="18" charset="0"/>
              </a:rPr>
              <a:t>Наряду с крупными самопередвигающимися трамбовками типа ИЭ-4502 и ИЭ-4504, которые эффективны при уплотнении связных грунтов, освоен серийный выпуск и более легких трамбовок массой 28 кг с однопружинным ударным механизмом. Управление новыми трамбовками не представляет трудности. Трамбовки массой 80 и 160 кг самопередвигающиеся и не требуют усилия оператора. Оператор лишь задает трамбовке направление движения.</a:t>
            </a:r>
            <a:endParaRPr lang="ru-RU" sz="1600" b="1" i="1" dirty="0" smtClean="0">
              <a:solidFill>
                <a:srgbClr val="0000FF"/>
              </a:solidFill>
              <a:latin typeface="Times New Roman" pitchFamily="18" charset="0"/>
              <a:cs typeface="Times New Roman" pitchFamily="18" charset="0"/>
            </a:endParaRPr>
          </a:p>
          <a:p>
            <a:pPr lvl="0" algn="just" eaLnBrk="0" fontAlgn="base" hangingPunct="0">
              <a:lnSpc>
                <a:spcPts val="2100"/>
              </a:lnSpc>
            </a:pPr>
            <a:r>
              <a:rPr lang="ru-RU" sz="1600" b="1" i="1" dirty="0" smtClean="0">
                <a:solidFill>
                  <a:srgbClr val="0000FF"/>
                </a:solidFill>
                <a:latin typeface="Times New Roman" pitchFamily="18" charset="0"/>
                <a:ea typeface="Times New Roman" pitchFamily="18" charset="0"/>
                <a:cs typeface="Times New Roman" pitchFamily="18" charset="0"/>
              </a:rPr>
              <a:t>      При работе трамбовки происходит смешение центра тяжести, способствующее передвижению ее в сторону корпуса трамбовки.</a:t>
            </a:r>
            <a:endParaRPr lang="ru-RU" sz="1600" b="1" i="1" dirty="0" smtClean="0">
              <a:solidFill>
                <a:srgbClr val="0000FF"/>
              </a:solidFill>
              <a:latin typeface="Times New Roman" pitchFamily="18" charset="0"/>
              <a:cs typeface="Times New Roman" pitchFamily="18" charset="0"/>
            </a:endParaRPr>
          </a:p>
          <a:p>
            <a:pPr lvl="0" algn="just" eaLnBrk="0" fontAlgn="base" hangingPunct="0">
              <a:lnSpc>
                <a:spcPts val="2100"/>
              </a:lnSpc>
            </a:pPr>
            <a:r>
              <a:rPr lang="ru-RU" sz="1600" b="1" i="1" dirty="0" smtClean="0">
                <a:solidFill>
                  <a:srgbClr val="0000FF"/>
                </a:solidFill>
                <a:latin typeface="Times New Roman" pitchFamily="18" charset="0"/>
                <a:ea typeface="Times New Roman" pitchFamily="18" charset="0"/>
                <a:cs typeface="Times New Roman" pitchFamily="18" charset="0"/>
              </a:rPr>
              <a:t>      Трамбовки массой 18 и 28 кг не являются самопередвигающимися, и для их перемещения требуется усилие оператора, однако усилие это незначительно, так как перемещение трамбовки происходит в момент отрыва трамбующего башмака от грунта.</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989</TotalTime>
  <Words>1086</Words>
  <Application>Microsoft Office PowerPoint</Application>
  <PresentationFormat>Экран (4:3)</PresentationFormat>
  <Paragraphs>74</Paragraphs>
  <Slides>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8</vt:i4>
      </vt:variant>
    </vt:vector>
  </HeadingPairs>
  <TitlesOfParts>
    <vt:vector size="12" baseType="lpstr">
      <vt:lpstr>Arial</vt:lpstr>
      <vt:lpstr>Calibri</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AGoltsev</dc:creator>
  <cp:lastModifiedBy>RePack by Diakov</cp:lastModifiedBy>
  <cp:revision>95</cp:revision>
  <dcterms:created xsi:type="dcterms:W3CDTF">2011-12-23T05:42:18Z</dcterms:created>
  <dcterms:modified xsi:type="dcterms:W3CDTF">2020-11-28T06:38:36Z</dcterms:modified>
</cp:coreProperties>
</file>